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84" r:id="rId1"/>
  </p:sldMasterIdLst>
  <p:notesMasterIdLst>
    <p:notesMasterId r:id="rId35"/>
  </p:notesMasterIdLst>
  <p:sldIdLst>
    <p:sldId id="260" r:id="rId2"/>
    <p:sldId id="377" r:id="rId3"/>
    <p:sldId id="336" r:id="rId4"/>
    <p:sldId id="271" r:id="rId5"/>
    <p:sldId id="370" r:id="rId6"/>
    <p:sldId id="265" r:id="rId7"/>
    <p:sldId id="318" r:id="rId8"/>
    <p:sldId id="277" r:id="rId9"/>
    <p:sldId id="354" r:id="rId10"/>
    <p:sldId id="262" r:id="rId11"/>
    <p:sldId id="331" r:id="rId12"/>
    <p:sldId id="319" r:id="rId13"/>
    <p:sldId id="332" r:id="rId14"/>
    <p:sldId id="314" r:id="rId15"/>
    <p:sldId id="334" r:id="rId16"/>
    <p:sldId id="341" r:id="rId17"/>
    <p:sldId id="378" r:id="rId18"/>
    <p:sldId id="333" r:id="rId19"/>
    <p:sldId id="351" r:id="rId20"/>
    <p:sldId id="362" r:id="rId21"/>
    <p:sldId id="363" r:id="rId22"/>
    <p:sldId id="373" r:id="rId23"/>
    <p:sldId id="374" r:id="rId24"/>
    <p:sldId id="355" r:id="rId25"/>
    <p:sldId id="375" r:id="rId26"/>
    <p:sldId id="376" r:id="rId27"/>
    <p:sldId id="372" r:id="rId28"/>
    <p:sldId id="339" r:id="rId29"/>
    <p:sldId id="358" r:id="rId30"/>
    <p:sldId id="360" r:id="rId31"/>
    <p:sldId id="359" r:id="rId32"/>
    <p:sldId id="364" r:id="rId33"/>
    <p:sldId id="350"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718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AB2DD2-B86F-7E4D-A0DD-3BE313CFD34E}" v="581" dt="2019-09-18T12:25:05.88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1"/>
    <p:restoredTop sz="94558"/>
  </p:normalViewPr>
  <p:slideViewPr>
    <p:cSldViewPr snapToGrid="0" snapToObjects="1">
      <p:cViewPr varScale="1">
        <p:scale>
          <a:sx n="70" d="100"/>
          <a:sy n="70" d="100"/>
        </p:scale>
        <p:origin x="468" y="-40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001970494227611E-2"/>
          <c:y val="0.14551454031374728"/>
          <c:w val="0.91616441069689147"/>
          <c:h val="0.72857964429796818"/>
        </c:manualLayout>
      </c:layout>
      <c:barChart>
        <c:barDir val="col"/>
        <c:grouping val="stacked"/>
        <c:varyColors val="0"/>
        <c:ser>
          <c:idx val="0"/>
          <c:order val="0"/>
          <c:spPr>
            <a:solidFill>
              <a:schemeClr val="accent2">
                <a:lumMod val="75000"/>
              </a:schemeClr>
            </a:solidFill>
            <a:ln>
              <a:noFill/>
            </a:ln>
            <a:effectLst>
              <a:outerShdw blurRad="50800" dist="38100" dir="2700000" algn="tl" rotWithShape="0">
                <a:schemeClr val="accent2">
                  <a:lumMod val="40000"/>
                  <a:lumOff val="60000"/>
                  <a:alpha val="40000"/>
                </a:schemeClr>
              </a:outerShdw>
            </a:effectLst>
          </c:spPr>
          <c:invertIfNegative val="0"/>
          <c:dLbls>
            <c:dLbl>
              <c:idx val="0"/>
              <c:layout>
                <c:manualLayout>
                  <c:x val="0"/>
                  <c:y val="-4.83596188805090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3FC-364D-BFB6-BCCFC3A6E317}"/>
                </c:ext>
              </c:extLst>
            </c:dLbl>
            <c:dLbl>
              <c:idx val="1"/>
              <c:layout>
                <c:manualLayout>
                  <c:x val="2.2314565367835625E-17"/>
                  <c:y val="-4.51356442884751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3FC-364D-BFB6-BCCFC3A6E317}"/>
                </c:ext>
              </c:extLst>
            </c:dLbl>
            <c:dLbl>
              <c:idx val="2"/>
              <c:layout>
                <c:manualLayout>
                  <c:x val="0"/>
                  <c:y val="-5.4807568064576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3FC-364D-BFB6-BCCFC3A6E317}"/>
                </c:ext>
              </c:extLst>
            </c:dLbl>
            <c:dLbl>
              <c:idx val="3"/>
              <c:layout>
                <c:manualLayout>
                  <c:x val="0"/>
                  <c:y val="-5.4807568064576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3FC-364D-BFB6-BCCFC3A6E317}"/>
                </c:ext>
              </c:extLst>
            </c:dLbl>
            <c:dLbl>
              <c:idx val="4"/>
              <c:layout>
                <c:manualLayout>
                  <c:x val="0"/>
                  <c:y val="-6.447949184067879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83FC-364D-BFB6-BCCFC3A6E317}"/>
                </c:ext>
              </c:extLst>
            </c:dLbl>
            <c:dLbl>
              <c:idx val="5"/>
              <c:layout>
                <c:manualLayout>
                  <c:x val="-8.92582614713425E-17"/>
                  <c:y val="-0.11283911072118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83FC-364D-BFB6-BCCFC3A6E317}"/>
                </c:ext>
              </c:extLst>
            </c:dLbl>
            <c:dLbl>
              <c:idx val="6"/>
              <c:layout>
                <c:manualLayout>
                  <c:x val="2.4343443433744289E-3"/>
                  <c:y val="-0.154750780417629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83FC-364D-BFB6-BCCFC3A6E317}"/>
                </c:ext>
              </c:extLst>
            </c:dLbl>
            <c:dLbl>
              <c:idx val="7"/>
              <c:layout>
                <c:manualLayout>
                  <c:x val="-8.92582614713425E-17"/>
                  <c:y val="-0.2353501452184776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3FC-364D-BFB6-BCCFC3A6E317}"/>
                </c:ext>
              </c:extLst>
            </c:dLbl>
            <c:dLbl>
              <c:idx val="8"/>
              <c:layout>
                <c:manualLayout>
                  <c:x val="2.4343443433744289E-3"/>
                  <c:y val="-0.2772618149149188"/>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83FC-364D-BFB6-BCCFC3A6E317}"/>
                </c:ext>
              </c:extLst>
            </c:dLbl>
            <c:dLbl>
              <c:idx val="9"/>
              <c:layout>
                <c:manualLayout>
                  <c:x val="1.2171721716870358E-3"/>
                  <c:y val="-0.3578611797157673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3FC-364D-BFB6-BCCFC3A6E317}"/>
                </c:ext>
              </c:extLst>
            </c:dLbl>
            <c:spPr>
              <a:noFill/>
              <a:ln>
                <a:noFill/>
              </a:ln>
              <a:effectLst/>
            </c:spPr>
            <c:txPr>
              <a:bodyPr rot="0" spcFirstLastPara="1" vertOverflow="ellipsis" vert="horz" wrap="square" anchor="ctr" anchorCtr="1"/>
              <a:lstStyle/>
              <a:p>
                <a:pPr>
                  <a:defRPr sz="1790" b="1" i="0" u="none" strike="noStrike" kern="1200" baseline="0">
                    <a:solidFill>
                      <a:schemeClr val="tx1"/>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Sheet1!$A$2:$A$11</c:f>
              <c:numCache>
                <c:formatCode>General</c:formatCode>
                <c:ptCount val="10"/>
                <c:pt idx="0">
                  <c:v>2009</c:v>
                </c:pt>
                <c:pt idx="1">
                  <c:v>2010</c:v>
                </c:pt>
                <c:pt idx="2">
                  <c:v>2011</c:v>
                </c:pt>
                <c:pt idx="3">
                  <c:v>2012</c:v>
                </c:pt>
                <c:pt idx="4">
                  <c:v>2013</c:v>
                </c:pt>
                <c:pt idx="5">
                  <c:v>2014</c:v>
                </c:pt>
                <c:pt idx="6">
                  <c:v>2015</c:v>
                </c:pt>
                <c:pt idx="7">
                  <c:v>2016</c:v>
                </c:pt>
                <c:pt idx="8">
                  <c:v>2017</c:v>
                </c:pt>
                <c:pt idx="9">
                  <c:v>2018</c:v>
                </c:pt>
              </c:numCache>
            </c:numRef>
          </c:cat>
          <c:val>
            <c:numRef>
              <c:f>Sheet1!$B$2:$B$11</c:f>
              <c:numCache>
                <c:formatCode>General</c:formatCode>
                <c:ptCount val="10"/>
                <c:pt idx="0">
                  <c:v>11</c:v>
                </c:pt>
                <c:pt idx="1">
                  <c:v>7</c:v>
                </c:pt>
                <c:pt idx="2">
                  <c:v>6</c:v>
                </c:pt>
                <c:pt idx="3">
                  <c:v>10</c:v>
                </c:pt>
                <c:pt idx="4">
                  <c:v>31</c:v>
                </c:pt>
                <c:pt idx="5">
                  <c:v>79</c:v>
                </c:pt>
                <c:pt idx="6">
                  <c:v>124</c:v>
                </c:pt>
                <c:pt idx="7">
                  <c:v>200</c:v>
                </c:pt>
                <c:pt idx="8">
                  <c:v>263</c:v>
                </c:pt>
                <c:pt idx="9">
                  <c:v>349</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列3</c:v>
                      </c:pt>
                    </c:strCache>
                  </c:strRef>
                </c15:tx>
              </c15:filteredSeriesTitle>
            </c:ext>
            <c:ext xmlns:c16="http://schemas.microsoft.com/office/drawing/2014/chart" uri="{C3380CC4-5D6E-409C-BE32-E72D297353CC}">
              <c16:uniqueId val="{0000000A-83FC-364D-BFB6-BCCFC3A6E317}"/>
            </c:ext>
          </c:extLst>
        </c:ser>
        <c:dLbls>
          <c:showLegendKey val="0"/>
          <c:showVal val="1"/>
          <c:showCatName val="0"/>
          <c:showSerName val="0"/>
          <c:showPercent val="0"/>
          <c:showBubbleSize val="0"/>
        </c:dLbls>
        <c:gapWidth val="150"/>
        <c:overlap val="100"/>
        <c:axId val="1278535184"/>
        <c:axId val="1281412928"/>
      </c:barChart>
      <c:catAx>
        <c:axId val="1278535184"/>
        <c:scaling>
          <c:orientation val="minMax"/>
        </c:scaling>
        <c:delete val="0"/>
        <c:axPos val="b"/>
        <c:title>
          <c:tx>
            <c:rich>
              <a:bodyPr rot="0" spcFirstLastPara="1" vertOverflow="ellipsis" vert="horz" wrap="square" anchor="ctr" anchorCtr="1"/>
              <a:lstStyle/>
              <a:p>
                <a:pPr>
                  <a:defRPr sz="1670" b="1" i="0" u="none" strike="noStrike" kern="1200" baseline="0">
                    <a:solidFill>
                      <a:schemeClr val="tx1"/>
                    </a:solidFill>
                    <a:latin typeface="+mn-lt"/>
                    <a:ea typeface="+mn-ea"/>
                    <a:cs typeface="+mn-cs"/>
                  </a:defRPr>
                </a:pPr>
                <a:r>
                  <a:rPr lang="ja-JP" altLang="en-US" sz="1670" b="1" baseline="0" dirty="0">
                    <a:solidFill>
                      <a:schemeClr val="tx1"/>
                    </a:solidFill>
                  </a:rPr>
                  <a:t>億円</a:t>
                </a:r>
              </a:p>
            </c:rich>
          </c:tx>
          <c:layout>
            <c:manualLayout>
              <c:xMode val="edge"/>
              <c:yMode val="edge"/>
              <c:x val="1.0638349614370903E-4"/>
              <c:y val="1.3609298888409382E-4"/>
            </c:manualLayout>
          </c:layout>
          <c:overlay val="0"/>
          <c:spPr>
            <a:noFill/>
            <a:ln>
              <a:noFill/>
            </a:ln>
            <a:effectLst/>
          </c:spPr>
          <c:txPr>
            <a:bodyPr rot="0" spcFirstLastPara="1" vertOverflow="ellipsis" vert="horz" wrap="square" anchor="ctr" anchorCtr="1"/>
            <a:lstStyle/>
            <a:p>
              <a:pPr>
                <a:defRPr sz="1670" b="1"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80" b="1" i="0" u="none" strike="noStrike" kern="1200" baseline="0">
                <a:solidFill>
                  <a:schemeClr val="tx1"/>
                </a:solidFill>
                <a:latin typeface="+mn-lt"/>
                <a:ea typeface="+mn-ea"/>
                <a:cs typeface="+mn-cs"/>
              </a:defRPr>
            </a:pPr>
            <a:endParaRPr lang="ja-JP"/>
          </a:p>
        </c:txPr>
        <c:crossAx val="1281412928"/>
        <c:crosses val="autoZero"/>
        <c:auto val="1"/>
        <c:lblAlgn val="ctr"/>
        <c:lblOffset val="100"/>
        <c:noMultiLvlLbl val="0"/>
      </c:catAx>
      <c:valAx>
        <c:axId val="1281412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70" b="1" i="0" u="none" strike="noStrike" kern="1200" baseline="0">
                <a:solidFill>
                  <a:schemeClr val="tx1"/>
                </a:solidFill>
                <a:latin typeface="+mn-lt"/>
                <a:ea typeface="+mn-ea"/>
                <a:cs typeface="+mn-cs"/>
              </a:defRPr>
            </a:pPr>
            <a:endParaRPr lang="ja-JP"/>
          </a:p>
        </c:txPr>
        <c:crossAx val="1278535184"/>
        <c:crosses val="autoZero"/>
        <c:crossBetween val="between"/>
      </c:valAx>
      <c:spPr>
        <a:noFill/>
        <a:ln>
          <a:noFill/>
        </a:ln>
        <a:effectLst/>
      </c:spPr>
    </c:plotArea>
    <c:plotVisOnly val="1"/>
    <c:dispBlanksAs val="gap"/>
    <c:showDLblsOverMax val="0"/>
  </c:chart>
  <c:spPr>
    <a:noFill/>
    <a:ln>
      <a:noFill/>
    </a:ln>
    <a:effectLst/>
  </c:spPr>
  <c:txPr>
    <a:bodyPr/>
    <a:lstStyle/>
    <a:p>
      <a:pPr>
        <a:defRPr sz="1790" baseline="0"/>
      </a:pPr>
      <a:endParaRPr lang="ja-JP"/>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4919961528101283E-2"/>
          <c:y val="0.15397684881160312"/>
          <c:w val="0.93367962598425192"/>
          <c:h val="0.74244348287134088"/>
        </c:manualLayout>
      </c:layout>
      <c:barChart>
        <c:barDir val="col"/>
        <c:grouping val="stacked"/>
        <c:varyColors val="0"/>
        <c:ser>
          <c:idx val="0"/>
          <c:order val="0"/>
          <c:tx>
            <c:strRef>
              <c:f>Sheet1!$B$1</c:f>
              <c:strCache>
                <c:ptCount val="1"/>
                <c:pt idx="0">
                  <c:v>ストリーミング売上</c:v>
                </c:pt>
              </c:strCache>
            </c:strRef>
          </c:tx>
          <c:spPr>
            <a:solidFill>
              <a:srgbClr val="3366FF"/>
            </a:solidFill>
            <a:ln>
              <a:noFill/>
            </a:ln>
            <a:effectLst/>
          </c:spPr>
          <c:invertIfNegative val="0"/>
          <c:dLbls>
            <c:dLbl>
              <c:idx val="4"/>
              <c:layout>
                <c:manualLayout>
                  <c:x val="0"/>
                  <c:y val="5.5664583627818703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F714-4A59-A879-529D40DF4142}"/>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Sheet1!$A$2:$A$19</c:f>
              <c:numCache>
                <c:formatCode>General</c:formatCod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numCache>
            </c:numRef>
          </c:cat>
          <c:val>
            <c:numRef>
              <c:f>Sheet1!$B$2:$B$19</c:f>
              <c:numCache>
                <c:formatCode>General</c:formatCode>
                <c:ptCount val="18"/>
                <c:pt idx="4">
                  <c:v>0.1</c:v>
                </c:pt>
                <c:pt idx="5">
                  <c:v>0.2</c:v>
                </c:pt>
                <c:pt idx="6">
                  <c:v>0.2</c:v>
                </c:pt>
                <c:pt idx="7">
                  <c:v>0.3</c:v>
                </c:pt>
                <c:pt idx="8">
                  <c:v>0.4</c:v>
                </c:pt>
                <c:pt idx="9">
                  <c:v>0.4</c:v>
                </c:pt>
                <c:pt idx="10">
                  <c:v>0.7</c:v>
                </c:pt>
                <c:pt idx="11">
                  <c:v>1</c:v>
                </c:pt>
                <c:pt idx="12">
                  <c:v>1.4</c:v>
                </c:pt>
                <c:pt idx="13">
                  <c:v>1.9</c:v>
                </c:pt>
                <c:pt idx="14">
                  <c:v>2.9</c:v>
                </c:pt>
                <c:pt idx="15">
                  <c:v>4.7</c:v>
                </c:pt>
                <c:pt idx="16">
                  <c:v>6.7</c:v>
                </c:pt>
                <c:pt idx="17">
                  <c:v>8.9</c:v>
                </c:pt>
              </c:numCache>
            </c:numRef>
          </c:val>
          <c:extLst>
            <c:ext xmlns:c16="http://schemas.microsoft.com/office/drawing/2014/chart" uri="{C3380CC4-5D6E-409C-BE32-E72D297353CC}">
              <c16:uniqueId val="{00000000-F714-4A59-A879-529D40DF4142}"/>
            </c:ext>
          </c:extLst>
        </c:ser>
        <c:ser>
          <c:idx val="1"/>
          <c:order val="1"/>
          <c:tx>
            <c:strRef>
              <c:f>Sheet1!$C$1</c:f>
              <c:strCache>
                <c:ptCount val="1"/>
                <c:pt idx="0">
                  <c:v>音楽配信売上(ストリーミング除く)</c:v>
                </c:pt>
              </c:strCache>
            </c:strRef>
          </c:tx>
          <c:spPr>
            <a:solidFill>
              <a:srgbClr val="CCFF99"/>
            </a:solidFill>
            <a:ln>
              <a:noFill/>
            </a:ln>
            <a:effectLst/>
          </c:spPr>
          <c:invertIfNegative val="0"/>
          <c:dLbls>
            <c:dLbl>
              <c:idx val="3"/>
              <c:layout>
                <c:manualLayout>
                  <c:x val="-1.1280416043060991E-3"/>
                  <c:y val="1.1352764588134783E-2"/>
                </c:manualLayout>
              </c:layout>
              <c:spPr>
                <a:noFill/>
                <a:ln>
                  <a:noFill/>
                </a:ln>
                <a:effectLst/>
              </c:spPr>
              <c:txPr>
                <a:bodyPr rot="0" spcFirstLastPara="1" vertOverflow="ellipsis" vert="horz" wrap="square" lIns="38100" tIns="19050" rIns="38100" bIns="19050" anchor="ctr" anchorCtr="1">
                  <a:noAutofit/>
                </a:bodyPr>
                <a:lstStyle/>
                <a:p>
                  <a:pPr>
                    <a:defRPr sz="1197" b="1" i="0" u="none" strike="noStrike" kern="1200" baseline="0">
                      <a:solidFill>
                        <a:schemeClr val="tx1"/>
                      </a:solidFill>
                      <a:latin typeface="+mn-lt"/>
                      <a:ea typeface="+mn-ea"/>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layout>
                    <c:manualLayout>
                      <c:w val="2.6007043598363897E-2"/>
                      <c:h val="7.1025845194327822E-2"/>
                    </c:manualLayout>
                  </c15:layout>
                </c:ext>
                <c:ext xmlns:c16="http://schemas.microsoft.com/office/drawing/2014/chart" uri="{C3380CC4-5D6E-409C-BE32-E72D297353CC}">
                  <c16:uniqueId val="{00000008-F714-4A59-A879-529D40DF4142}"/>
                </c:ext>
              </c:extLst>
            </c:dLbl>
            <c:dLbl>
              <c:idx val="4"/>
              <c:layout>
                <c:manualLayout>
                  <c:x val="0"/>
                  <c:y val="-8.3496875441729079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F714-4A59-A879-529D40DF4142}"/>
                </c:ext>
              </c:extLst>
            </c:dLbl>
            <c:dLbl>
              <c:idx val="5"/>
              <c:layout>
                <c:manualLayout>
                  <c:x val="0"/>
                  <c:y val="-2.7832291813910371E-3"/>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F714-4A59-A879-529D40DF4142}"/>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Sheet1!$A$2:$A$19</c:f>
              <c:numCache>
                <c:formatCode>General</c:formatCod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numCache>
            </c:numRef>
          </c:cat>
          <c:val>
            <c:numRef>
              <c:f>Sheet1!$C$2:$C$19</c:f>
              <c:numCache>
                <c:formatCode>General</c:formatCode>
                <c:ptCount val="18"/>
                <c:pt idx="3">
                  <c:v>0.4</c:v>
                </c:pt>
                <c:pt idx="4">
                  <c:v>1</c:v>
                </c:pt>
                <c:pt idx="5">
                  <c:v>2</c:v>
                </c:pt>
                <c:pt idx="6">
                  <c:v>2.7</c:v>
                </c:pt>
                <c:pt idx="7">
                  <c:v>3.4</c:v>
                </c:pt>
                <c:pt idx="8">
                  <c:v>3.7</c:v>
                </c:pt>
                <c:pt idx="9">
                  <c:v>3.9</c:v>
                </c:pt>
                <c:pt idx="10">
                  <c:v>4.3</c:v>
                </c:pt>
                <c:pt idx="11">
                  <c:v>4.4000000000000004</c:v>
                </c:pt>
                <c:pt idx="12">
                  <c:v>4.3</c:v>
                </c:pt>
                <c:pt idx="13">
                  <c:v>4</c:v>
                </c:pt>
                <c:pt idx="14">
                  <c:v>3.8</c:v>
                </c:pt>
                <c:pt idx="15">
                  <c:v>3.2</c:v>
                </c:pt>
                <c:pt idx="16">
                  <c:v>2.6</c:v>
                </c:pt>
                <c:pt idx="17">
                  <c:v>2.2999999999999998</c:v>
                </c:pt>
              </c:numCache>
            </c:numRef>
          </c:val>
          <c:extLst>
            <c:ext xmlns:c16="http://schemas.microsoft.com/office/drawing/2014/chart" uri="{C3380CC4-5D6E-409C-BE32-E72D297353CC}">
              <c16:uniqueId val="{00000001-F714-4A59-A879-529D40DF4142}"/>
            </c:ext>
          </c:extLst>
        </c:ser>
        <c:ser>
          <c:idx val="2"/>
          <c:order val="2"/>
          <c:tx>
            <c:strRef>
              <c:f>Sheet1!$D$1</c:f>
              <c:strCache>
                <c:ptCount val="1"/>
                <c:pt idx="0">
                  <c:v>パッケージ売上</c:v>
                </c:pt>
              </c:strCache>
            </c:strRef>
          </c:tx>
          <c:spPr>
            <a:solidFill>
              <a:srgbClr val="FF9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Sheet1!$A$2:$A$19</c:f>
              <c:numCache>
                <c:formatCode>General</c:formatCod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numCache>
            </c:numRef>
          </c:cat>
          <c:val>
            <c:numRef>
              <c:f>Sheet1!$D$2:$D$19</c:f>
              <c:numCache>
                <c:formatCode>General</c:formatCode>
                <c:ptCount val="18"/>
                <c:pt idx="0">
                  <c:v>23.3</c:v>
                </c:pt>
                <c:pt idx="1">
                  <c:v>21.7</c:v>
                </c:pt>
                <c:pt idx="2">
                  <c:v>20</c:v>
                </c:pt>
                <c:pt idx="3">
                  <c:v>19.399999999999999</c:v>
                </c:pt>
                <c:pt idx="4">
                  <c:v>18.100000000000001</c:v>
                </c:pt>
                <c:pt idx="5">
                  <c:v>16.399999999999999</c:v>
                </c:pt>
                <c:pt idx="6">
                  <c:v>14.2</c:v>
                </c:pt>
                <c:pt idx="7">
                  <c:v>12</c:v>
                </c:pt>
                <c:pt idx="8">
                  <c:v>10.5</c:v>
                </c:pt>
                <c:pt idx="9">
                  <c:v>9</c:v>
                </c:pt>
                <c:pt idx="10">
                  <c:v>8.3000000000000007</c:v>
                </c:pt>
                <c:pt idx="11">
                  <c:v>7.7</c:v>
                </c:pt>
                <c:pt idx="12">
                  <c:v>6.8</c:v>
                </c:pt>
                <c:pt idx="13">
                  <c:v>6</c:v>
                </c:pt>
                <c:pt idx="14">
                  <c:v>5.8</c:v>
                </c:pt>
                <c:pt idx="15">
                  <c:v>5.6</c:v>
                </c:pt>
                <c:pt idx="16">
                  <c:v>5.2</c:v>
                </c:pt>
                <c:pt idx="17">
                  <c:v>4.7</c:v>
                </c:pt>
              </c:numCache>
            </c:numRef>
          </c:val>
          <c:extLst>
            <c:ext xmlns:c16="http://schemas.microsoft.com/office/drawing/2014/chart" uri="{C3380CC4-5D6E-409C-BE32-E72D297353CC}">
              <c16:uniqueId val="{00000002-F714-4A59-A879-529D40DF4142}"/>
            </c:ext>
          </c:extLst>
        </c:ser>
        <c:ser>
          <c:idx val="3"/>
          <c:order val="3"/>
          <c:tx>
            <c:strRef>
              <c:f>Sheet1!$E$1</c:f>
              <c:strCache>
                <c:ptCount val="1"/>
                <c:pt idx="0">
                  <c:v>演奏権収入</c:v>
                </c:pt>
              </c:strCache>
            </c:strRef>
          </c:tx>
          <c:spPr>
            <a:solidFill>
              <a:srgbClr val="66CCF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Sheet1!$A$2:$A$19</c:f>
              <c:numCache>
                <c:formatCode>General</c:formatCod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numCache>
            </c:numRef>
          </c:cat>
          <c:val>
            <c:numRef>
              <c:f>Sheet1!$E$2:$E$19</c:f>
              <c:numCache>
                <c:formatCode>General</c:formatCode>
                <c:ptCount val="18"/>
                <c:pt idx="0">
                  <c:v>0.6</c:v>
                </c:pt>
                <c:pt idx="1">
                  <c:v>0.7</c:v>
                </c:pt>
                <c:pt idx="2">
                  <c:v>0.8</c:v>
                </c:pt>
                <c:pt idx="3">
                  <c:v>1</c:v>
                </c:pt>
                <c:pt idx="4">
                  <c:v>1</c:v>
                </c:pt>
                <c:pt idx="5">
                  <c:v>1</c:v>
                </c:pt>
                <c:pt idx="6">
                  <c:v>1.2</c:v>
                </c:pt>
                <c:pt idx="7">
                  <c:v>1.3</c:v>
                </c:pt>
                <c:pt idx="8">
                  <c:v>1.3</c:v>
                </c:pt>
                <c:pt idx="9">
                  <c:v>1.4</c:v>
                </c:pt>
                <c:pt idx="10">
                  <c:v>1.5</c:v>
                </c:pt>
                <c:pt idx="11">
                  <c:v>1.6</c:v>
                </c:pt>
                <c:pt idx="12">
                  <c:v>1.8</c:v>
                </c:pt>
                <c:pt idx="13">
                  <c:v>1.9</c:v>
                </c:pt>
                <c:pt idx="14">
                  <c:v>2</c:v>
                </c:pt>
                <c:pt idx="15">
                  <c:v>2.2999999999999998</c:v>
                </c:pt>
                <c:pt idx="16">
                  <c:v>2.4</c:v>
                </c:pt>
                <c:pt idx="17">
                  <c:v>2.7</c:v>
                </c:pt>
              </c:numCache>
            </c:numRef>
          </c:val>
          <c:extLst>
            <c:ext xmlns:c16="http://schemas.microsoft.com/office/drawing/2014/chart" uri="{C3380CC4-5D6E-409C-BE32-E72D297353CC}">
              <c16:uniqueId val="{00000005-F714-4A59-A879-529D40DF4142}"/>
            </c:ext>
          </c:extLst>
        </c:ser>
        <c:ser>
          <c:idx val="4"/>
          <c:order val="4"/>
          <c:tx>
            <c:strRef>
              <c:f>Sheet1!$F$1</c:f>
              <c:strCache>
                <c:ptCount val="1"/>
                <c:pt idx="0">
                  <c:v>シンクロ収入</c:v>
                </c:pt>
              </c:strCache>
            </c:strRef>
          </c:tx>
          <c:spPr>
            <a:solidFill>
              <a:srgbClr val="FFFF6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ja-JP"/>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Sheet1!$A$2:$A$19</c:f>
              <c:numCache>
                <c:formatCode>General</c:formatCode>
                <c:ptCount val="18"/>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numCache>
            </c:numRef>
          </c:cat>
          <c:val>
            <c:numRef>
              <c:f>Sheet1!$F$2:$F$19</c:f>
              <c:numCache>
                <c:formatCode>General</c:formatCode>
                <c:ptCount val="18"/>
                <c:pt idx="9">
                  <c:v>0.3</c:v>
                </c:pt>
                <c:pt idx="10">
                  <c:v>0.3</c:v>
                </c:pt>
                <c:pt idx="11">
                  <c:v>0.3</c:v>
                </c:pt>
                <c:pt idx="12">
                  <c:v>0.3</c:v>
                </c:pt>
                <c:pt idx="13">
                  <c:v>0.3</c:v>
                </c:pt>
                <c:pt idx="14">
                  <c:v>0.4</c:v>
                </c:pt>
                <c:pt idx="15">
                  <c:v>0.4</c:v>
                </c:pt>
                <c:pt idx="16">
                  <c:v>0.4</c:v>
                </c:pt>
                <c:pt idx="17">
                  <c:v>0.4</c:v>
                </c:pt>
              </c:numCache>
            </c:numRef>
          </c:val>
          <c:extLst>
            <c:ext xmlns:c16="http://schemas.microsoft.com/office/drawing/2014/chart" uri="{C3380CC4-5D6E-409C-BE32-E72D297353CC}">
              <c16:uniqueId val="{00000007-F714-4A59-A879-529D40DF4142}"/>
            </c:ext>
          </c:extLst>
        </c:ser>
        <c:dLbls>
          <c:dLblPos val="ctr"/>
          <c:showLegendKey val="0"/>
          <c:showVal val="1"/>
          <c:showCatName val="0"/>
          <c:showSerName val="0"/>
          <c:showPercent val="0"/>
          <c:showBubbleSize val="0"/>
        </c:dLbls>
        <c:gapWidth val="150"/>
        <c:overlap val="100"/>
        <c:axId val="1376227280"/>
        <c:axId val="1376225616"/>
      </c:barChart>
      <c:catAx>
        <c:axId val="1376227280"/>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solidFill>
                    <a:latin typeface="+mn-lt"/>
                    <a:ea typeface="+mn-ea"/>
                    <a:cs typeface="+mn-cs"/>
                  </a:defRPr>
                </a:pPr>
                <a:r>
                  <a:rPr lang="ja-JP" altLang="en-US" b="1" dirty="0">
                    <a:solidFill>
                      <a:schemeClr val="tx1"/>
                    </a:solidFill>
                  </a:rPr>
                  <a:t>１０億</a:t>
                </a:r>
                <a:r>
                  <a:rPr lang="en-US" altLang="ja-JP" b="1" dirty="0">
                    <a:solidFill>
                      <a:schemeClr val="tx1"/>
                    </a:solidFill>
                  </a:rPr>
                  <a:t>US</a:t>
                </a:r>
                <a:r>
                  <a:rPr lang="ja-JP" altLang="en-US" b="1" dirty="0">
                    <a:solidFill>
                      <a:schemeClr val="tx1"/>
                    </a:solidFill>
                  </a:rPr>
                  <a:t>ドル</a:t>
                </a:r>
              </a:p>
            </c:rich>
          </c:tx>
          <c:layout>
            <c:manualLayout>
              <c:xMode val="edge"/>
              <c:yMode val="edge"/>
              <c:x val="1.2300869178885588E-4"/>
              <c:y val="2.1741681406924201E-2"/>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ja-JP"/>
          </a:p>
        </c:txPr>
        <c:crossAx val="1376225616"/>
        <c:crosses val="autoZero"/>
        <c:auto val="1"/>
        <c:lblAlgn val="ctr"/>
        <c:lblOffset val="100"/>
        <c:noMultiLvlLbl val="0"/>
      </c:catAx>
      <c:valAx>
        <c:axId val="1376225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ja-JP"/>
          </a:p>
        </c:txPr>
        <c:crossAx val="1376227280"/>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ja-JP"/>
          </a:p>
        </c:txPr>
      </c:legendEntry>
      <c:legendEntry>
        <c:idx val="1"/>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ja-JP"/>
          </a:p>
        </c:txPr>
      </c:legendEntry>
      <c:legendEntry>
        <c:idx val="2"/>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ja-JP"/>
          </a:p>
        </c:txPr>
      </c:legendEntry>
      <c:legendEntry>
        <c:idx val="4"/>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ja-JP"/>
          </a:p>
        </c:txPr>
      </c:legendEntry>
      <c:layout>
        <c:manualLayout>
          <c:xMode val="edge"/>
          <c:yMode val="edge"/>
          <c:x val="0.49987696297869411"/>
          <c:y val="3.623465792723491E-2"/>
          <c:w val="0.50003207167963049"/>
          <c:h val="0.4358230474298358"/>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ja-JP" b="1" dirty="0">
                <a:solidFill>
                  <a:schemeClr val="tx1"/>
                </a:solidFill>
              </a:rPr>
              <a:t>スマートフォンの普及率</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lineChart>
        <c:grouping val="standard"/>
        <c:varyColors val="0"/>
        <c:ser>
          <c:idx val="0"/>
          <c:order val="0"/>
          <c:tx>
            <c:strRef>
              <c:f>Sheet1!$B$1</c:f>
              <c:strCache>
                <c:ptCount val="1"/>
                <c:pt idx="0">
                  <c:v>列3</c:v>
                </c:pt>
              </c:strCache>
            </c:strRef>
          </c:tx>
          <c:spPr>
            <a:ln w="57150" cap="rnd">
              <a:solidFill>
                <a:schemeClr val="accent2"/>
              </a:solidFill>
              <a:round/>
            </a:ln>
            <a:effectLst/>
          </c:spPr>
          <c:marker>
            <c:symbol val="circle"/>
            <c:size val="5"/>
            <c:spPr>
              <a:solidFill>
                <a:schemeClr val="accent1"/>
              </a:solidFill>
              <a:ln w="50800">
                <a:solidFill>
                  <a:schemeClr val="accent2"/>
                </a:solidFill>
                <a:miter lim="800000"/>
              </a:ln>
              <a:effectLst/>
            </c:spPr>
          </c:marker>
          <c:dLbls>
            <c:dLbl>
              <c:idx val="5"/>
              <c:tx>
                <c:rich>
                  <a:bodyPr/>
                  <a:lstStyle/>
                  <a:p>
                    <a:r>
                      <a:rPr lang="en-US" altLang="ja-JP"/>
                      <a:t>72.0</a:t>
                    </a:r>
                    <a:endParaRPr lang="en-US" altLang="ja-JP" dirty="0"/>
                  </a:p>
                </c:rich>
              </c:tx>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8B3-DC45-A323-5D900AAA59A8}"/>
                </c:ext>
              </c:extLst>
            </c:dLbl>
            <c:dLbl>
              <c:idx val="7"/>
              <c:layout>
                <c:manualLayout>
                  <c:x val="-3.1134702957188221E-2"/>
                  <c:y val="-4.9997910985179389E-2"/>
                </c:manualLayout>
              </c:layout>
              <c:tx>
                <c:rich>
                  <a:bodyPr/>
                  <a:lstStyle/>
                  <a:p>
                    <a:fld id="{34A8C669-617D-43B8-AF65-CAA7E144A5F9}" type="VALUE">
                      <a:rPr lang="en-US" altLang="ja-JP" sz="1680"/>
                      <a:pPr/>
                      <a:t>[値]</a:t>
                    </a:fld>
                    <a:endParaRPr lang="ja-JP" altLang="en-US"/>
                  </a:p>
                </c:rich>
              </c:tx>
              <c:dLblPos val="r"/>
              <c:showLegendKey val="0"/>
              <c:showVal val="1"/>
              <c:showCatName val="0"/>
              <c:showSerName val="0"/>
              <c:showPercent val="0"/>
              <c:showBubbleSize val="0"/>
              <c:extLst>
                <c:ext xmlns:c15="http://schemas.microsoft.com/office/drawing/2012/chart" uri="{CE6537A1-D6FC-4f65-9D91-7224C49458BB}">
                  <c15:layout>
                    <c:manualLayout>
                      <c:w val="5.1991966943441763E-2"/>
                      <c:h val="7.8289058879832271E-2"/>
                    </c:manualLayout>
                  </c15:layout>
                  <c15:dlblFieldTable/>
                  <c15:showDataLabelsRange val="0"/>
                </c:ext>
                <c:ext xmlns:c16="http://schemas.microsoft.com/office/drawing/2014/chart" uri="{C3380CC4-5D6E-409C-BE32-E72D297353CC}">
                  <c16:uniqueId val="{00000001-E8B3-DC45-A323-5D900AAA59A8}"/>
                </c:ext>
              </c:extLst>
            </c:dLbl>
            <c:spPr>
              <a:noFill/>
              <a:ln>
                <a:noFill/>
              </a:ln>
              <a:effectLst/>
            </c:spPr>
            <c:txPr>
              <a:bodyPr rot="0" spcFirstLastPara="1" vertOverflow="ellipsis" vert="horz" wrap="square" anchor="ctr" anchorCtr="1"/>
              <a:lstStyle/>
              <a:p>
                <a:pPr>
                  <a:defRPr sz="1680" b="1" i="0" u="none" strike="noStrike" kern="1200" baseline="0">
                    <a:solidFill>
                      <a:schemeClr val="tx1"/>
                    </a:solidFill>
                    <a:latin typeface="+mn-lt"/>
                    <a:ea typeface="+mn-ea"/>
                    <a:cs typeface="+mn-cs"/>
                  </a:defRPr>
                </a:pPr>
                <a:endParaRPr lang="ja-JP"/>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Sheet1!$A$2:$A$9</c:f>
              <c:numCache>
                <c:formatCode>General</c:formatCode>
                <c:ptCount val="8"/>
                <c:pt idx="0">
                  <c:v>2010</c:v>
                </c:pt>
                <c:pt idx="1">
                  <c:v>2011</c:v>
                </c:pt>
                <c:pt idx="2">
                  <c:v>2012</c:v>
                </c:pt>
                <c:pt idx="3">
                  <c:v>2013</c:v>
                </c:pt>
                <c:pt idx="4">
                  <c:v>2014</c:v>
                </c:pt>
                <c:pt idx="5">
                  <c:v>2015</c:v>
                </c:pt>
                <c:pt idx="6">
                  <c:v>2016</c:v>
                </c:pt>
                <c:pt idx="7">
                  <c:v>2017</c:v>
                </c:pt>
              </c:numCache>
            </c:numRef>
          </c:cat>
          <c:val>
            <c:numRef>
              <c:f>Sheet1!$B$2:$B$9</c:f>
              <c:numCache>
                <c:formatCode>General</c:formatCode>
                <c:ptCount val="8"/>
                <c:pt idx="0">
                  <c:v>9.6999999999999993</c:v>
                </c:pt>
                <c:pt idx="1">
                  <c:v>29.3</c:v>
                </c:pt>
                <c:pt idx="2">
                  <c:v>49.5</c:v>
                </c:pt>
                <c:pt idx="3">
                  <c:v>62.6</c:v>
                </c:pt>
                <c:pt idx="4">
                  <c:v>64.2</c:v>
                </c:pt>
                <c:pt idx="5">
                  <c:v>72</c:v>
                </c:pt>
                <c:pt idx="6">
                  <c:v>71.8</c:v>
                </c:pt>
                <c:pt idx="7">
                  <c:v>75.099999999999994</c:v>
                </c:pt>
              </c:numCache>
            </c:numRef>
          </c:val>
          <c:smooth val="0"/>
          <c:extLst>
            <c:ext xmlns:c16="http://schemas.microsoft.com/office/drawing/2014/chart" uri="{C3380CC4-5D6E-409C-BE32-E72D297353CC}">
              <c16:uniqueId val="{00000002-E8B3-DC45-A323-5D900AAA59A8}"/>
            </c:ext>
          </c:extLst>
        </c:ser>
        <c:dLbls>
          <c:dLblPos val="t"/>
          <c:showLegendKey val="0"/>
          <c:showVal val="1"/>
          <c:showCatName val="0"/>
          <c:showSerName val="0"/>
          <c:showPercent val="0"/>
          <c:showBubbleSize val="0"/>
        </c:dLbls>
        <c:marker val="1"/>
        <c:smooth val="0"/>
        <c:axId val="623420128"/>
        <c:axId val="623420544"/>
      </c:lineChart>
      <c:catAx>
        <c:axId val="623420128"/>
        <c:scaling>
          <c:orientation val="minMax"/>
        </c:scaling>
        <c:delete val="0"/>
        <c:axPos val="b"/>
        <c:title>
          <c:tx>
            <c:rich>
              <a:bodyPr rot="0" spcFirstLastPara="1" vertOverflow="ellipsis" vert="horz" wrap="square" anchor="ctr" anchorCtr="1"/>
              <a:lstStyle/>
              <a:p>
                <a:pPr>
                  <a:defRPr sz="1680" b="1" i="0" u="none" strike="noStrike" kern="1200" baseline="0">
                    <a:solidFill>
                      <a:schemeClr val="tx1"/>
                    </a:solidFill>
                    <a:latin typeface="+mn-lt"/>
                    <a:ea typeface="+mn-ea"/>
                    <a:cs typeface="+mn-cs"/>
                  </a:defRPr>
                </a:pPr>
                <a:r>
                  <a:rPr lang="ja-JP" sz="1680" b="1" dirty="0">
                    <a:solidFill>
                      <a:schemeClr val="tx1"/>
                    </a:solidFill>
                  </a:rPr>
                  <a:t>％</a:t>
                </a:r>
              </a:p>
            </c:rich>
          </c:tx>
          <c:layout>
            <c:manualLayout>
              <c:xMode val="edge"/>
              <c:yMode val="edge"/>
              <c:x val="1.013348415170734E-3"/>
              <c:y val="4.6125733247523476E-2"/>
            </c:manualLayout>
          </c:layout>
          <c:overlay val="0"/>
          <c:spPr>
            <a:noFill/>
            <a:ln>
              <a:noFill/>
            </a:ln>
            <a:effectLst/>
          </c:spPr>
          <c:txPr>
            <a:bodyPr rot="0" spcFirstLastPara="1" vertOverflow="ellipsis" vert="horz" wrap="square" anchor="ctr" anchorCtr="1"/>
            <a:lstStyle/>
            <a:p>
              <a:pPr>
                <a:defRPr sz="1680" b="1" i="0" u="none" strike="noStrike" kern="1200" baseline="0">
                  <a:solidFill>
                    <a:schemeClr val="tx1"/>
                  </a:solidFill>
                  <a:latin typeface="+mn-lt"/>
                  <a:ea typeface="+mn-ea"/>
                  <a:cs typeface="+mn-cs"/>
                </a:defRPr>
              </a:pPr>
              <a:endParaRPr lang="ja-JP"/>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80" b="1" i="0" u="none" strike="noStrike" kern="1200" baseline="0">
                <a:solidFill>
                  <a:schemeClr val="tx1"/>
                </a:solidFill>
                <a:latin typeface="+mn-lt"/>
                <a:ea typeface="+mn-ea"/>
                <a:cs typeface="+mn-cs"/>
              </a:defRPr>
            </a:pPr>
            <a:endParaRPr lang="ja-JP"/>
          </a:p>
        </c:txPr>
        <c:crossAx val="623420544"/>
        <c:crosses val="autoZero"/>
        <c:auto val="1"/>
        <c:lblAlgn val="ctr"/>
        <c:lblOffset val="100"/>
        <c:noMultiLvlLbl val="0"/>
      </c:catAx>
      <c:valAx>
        <c:axId val="623420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80" b="1" i="0" u="none" strike="noStrike" kern="1200" baseline="0">
                <a:solidFill>
                  <a:schemeClr val="tx1"/>
                </a:solidFill>
                <a:latin typeface="+mn-lt"/>
                <a:ea typeface="+mn-ea"/>
                <a:cs typeface="+mn-cs"/>
              </a:defRPr>
            </a:pPr>
            <a:endParaRPr lang="ja-JP"/>
          </a:p>
        </c:txPr>
        <c:crossAx val="623420128"/>
        <c:crosses val="autoZero"/>
        <c:crossBetween val="between"/>
      </c:valAx>
      <c:spPr>
        <a:noFill/>
        <a:ln>
          <a:noFill/>
        </a:ln>
        <a:effectLst/>
      </c:spPr>
    </c:plotArea>
    <c:plotVisOnly val="1"/>
    <c:dispBlanksAs val="gap"/>
    <c:showDLblsOverMax val="0"/>
  </c:chart>
  <c:spPr>
    <a:noFill/>
    <a:ln>
      <a:noFill/>
    </a:ln>
    <a:effectLst/>
  </c:spPr>
  <c:txPr>
    <a:bodyPr/>
    <a:lstStyle/>
    <a:p>
      <a:pPr>
        <a:defRPr sz="2000"/>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4DA4F5-518A-45ED-BFE5-99FD0C6EA193}"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1CC70F5F-6D4D-4D99-9DA4-2C9B4C768FDA}">
      <dgm:prSet/>
      <dgm:spPr/>
      <dgm:t>
        <a:bodyPr/>
        <a:lstStyle/>
        <a:p>
          <a:pPr>
            <a:defRPr cap="all"/>
          </a:pPr>
          <a:r>
            <a:rPr kumimoji="1" lang="ja-JP">
              <a:latin typeface="MS PGothic" panose="020B0600070205080204" pitchFamily="34" charset="-128"/>
              <a:ea typeface="MS PGothic" panose="020B0600070205080204" pitchFamily="34" charset="-128"/>
            </a:rPr>
            <a:t>パッケージ</a:t>
          </a:r>
          <a:r>
            <a:rPr kumimoji="1" lang="en-US" dirty="0">
              <a:latin typeface="MS PGothic" panose="020B0600070205080204" pitchFamily="34" charset="-128"/>
              <a:ea typeface="MS PGothic" panose="020B0600070205080204" pitchFamily="34" charset="-128"/>
            </a:rPr>
            <a:t>CD</a:t>
          </a:r>
          <a:endParaRPr lang="en-US" dirty="0">
            <a:latin typeface="MS PGothic" panose="020B0600070205080204" pitchFamily="34" charset="-128"/>
            <a:ea typeface="MS PGothic" panose="020B0600070205080204" pitchFamily="34" charset="-128"/>
          </a:endParaRPr>
        </a:p>
      </dgm:t>
    </dgm:pt>
    <dgm:pt modelId="{01F7A0C3-11D7-4551-9C03-A49F7163A716}" type="parTrans" cxnId="{86885876-AA3C-4C75-8330-4EAA614C6A31}">
      <dgm:prSet/>
      <dgm:spPr/>
      <dgm:t>
        <a:bodyPr/>
        <a:lstStyle/>
        <a:p>
          <a:endParaRPr lang="en-US"/>
        </a:p>
      </dgm:t>
    </dgm:pt>
    <dgm:pt modelId="{67F03B34-57FA-4959-87A8-025595BB2148}" type="sibTrans" cxnId="{86885876-AA3C-4C75-8330-4EAA614C6A31}">
      <dgm:prSet/>
      <dgm:spPr/>
      <dgm:t>
        <a:bodyPr/>
        <a:lstStyle/>
        <a:p>
          <a:endParaRPr lang="en-US"/>
        </a:p>
      </dgm:t>
    </dgm:pt>
    <dgm:pt modelId="{F8DB4495-EAC4-4504-B805-1D899713279F}">
      <dgm:prSet/>
      <dgm:spPr/>
      <dgm:t>
        <a:bodyPr/>
        <a:lstStyle/>
        <a:p>
          <a:pPr>
            <a:defRPr cap="all"/>
          </a:pPr>
          <a:r>
            <a:rPr lang="en-US" dirty="0" err="1">
              <a:latin typeface="MS PGothic" panose="020B0600070205080204" pitchFamily="34" charset="-128"/>
              <a:ea typeface="MS PGothic" panose="020B0600070205080204" pitchFamily="34" charset="-128"/>
            </a:rPr>
            <a:t>ストリーミング</a:t>
          </a:r>
          <a:endParaRPr lang="en-US" dirty="0">
            <a:latin typeface="MS PGothic" panose="020B0600070205080204" pitchFamily="34" charset="-128"/>
            <a:ea typeface="MS PGothic" panose="020B0600070205080204" pitchFamily="34" charset="-128"/>
          </a:endParaRPr>
        </a:p>
      </dgm:t>
    </dgm:pt>
    <dgm:pt modelId="{137AD14A-1DA0-4F50-A340-8F5F6DB18998}" type="parTrans" cxnId="{D4B40A2B-5ABC-4636-9AAA-401389C0E27C}">
      <dgm:prSet/>
      <dgm:spPr/>
      <dgm:t>
        <a:bodyPr/>
        <a:lstStyle/>
        <a:p>
          <a:endParaRPr lang="en-US"/>
        </a:p>
      </dgm:t>
    </dgm:pt>
    <dgm:pt modelId="{D6969579-3863-472E-B713-97A1FA26F71D}" type="sibTrans" cxnId="{D4B40A2B-5ABC-4636-9AAA-401389C0E27C}">
      <dgm:prSet/>
      <dgm:spPr/>
      <dgm:t>
        <a:bodyPr/>
        <a:lstStyle/>
        <a:p>
          <a:endParaRPr lang="en-US"/>
        </a:p>
      </dgm:t>
    </dgm:pt>
    <dgm:pt modelId="{33EC2A0E-CB2A-4484-A4CF-C14A5FC04EC0}">
      <dgm:prSet/>
      <dgm:spPr/>
      <dgm:t>
        <a:bodyPr/>
        <a:lstStyle/>
        <a:p>
          <a:pPr>
            <a:defRPr cap="all"/>
          </a:pPr>
          <a:r>
            <a:rPr lang="en-US" dirty="0">
              <a:latin typeface="MS PGothic" panose="020B0600070205080204" pitchFamily="34" charset="-128"/>
              <a:ea typeface="MS PGothic" panose="020B0600070205080204" pitchFamily="34" charset="-128"/>
            </a:rPr>
            <a:t>USEN</a:t>
          </a:r>
        </a:p>
      </dgm:t>
    </dgm:pt>
    <dgm:pt modelId="{AC5CB3DA-5F30-495E-8850-439BC154E0C9}" type="parTrans" cxnId="{618674CF-9F2B-41D6-8BB1-BBB5F9B9F429}">
      <dgm:prSet/>
      <dgm:spPr/>
      <dgm:t>
        <a:bodyPr/>
        <a:lstStyle/>
        <a:p>
          <a:endParaRPr lang="en-US"/>
        </a:p>
      </dgm:t>
    </dgm:pt>
    <dgm:pt modelId="{97BB439F-F242-43F2-9A26-61C4D782DF43}" type="sibTrans" cxnId="{618674CF-9F2B-41D6-8BB1-BBB5F9B9F429}">
      <dgm:prSet/>
      <dgm:spPr/>
      <dgm:t>
        <a:bodyPr/>
        <a:lstStyle/>
        <a:p>
          <a:endParaRPr lang="en-US"/>
        </a:p>
      </dgm:t>
    </dgm:pt>
    <dgm:pt modelId="{1AA0D9B4-538B-403F-83CB-0D497A91A5BF}" type="pres">
      <dgm:prSet presAssocID="{094DA4F5-518A-45ED-BFE5-99FD0C6EA193}" presName="root" presStyleCnt="0">
        <dgm:presLayoutVars>
          <dgm:dir/>
          <dgm:resizeHandles val="exact"/>
        </dgm:presLayoutVars>
      </dgm:prSet>
      <dgm:spPr/>
    </dgm:pt>
    <dgm:pt modelId="{30C6DE17-044A-4238-BEA1-2ECA9FBF5189}" type="pres">
      <dgm:prSet presAssocID="{1CC70F5F-6D4D-4D99-9DA4-2C9B4C768FDA}" presName="compNode" presStyleCnt="0"/>
      <dgm:spPr/>
    </dgm:pt>
    <dgm:pt modelId="{4A5B3E7A-C59A-42B4-BD7A-76FEA64B1929}" type="pres">
      <dgm:prSet presAssocID="{1CC70F5F-6D4D-4D99-9DA4-2C9B4C768FDA}" presName="iconBgRect" presStyleLbl="bgShp" presStyleIdx="0" presStyleCnt="3"/>
      <dgm:spPr/>
    </dgm:pt>
    <dgm:pt modelId="{8170B753-06C7-47A3-BD98-77FE1F8FB147}" type="pres">
      <dgm:prSet presAssocID="{1CC70F5F-6D4D-4D99-9DA4-2C9B4C768FD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Optical disc"/>
        </a:ext>
      </dgm:extLst>
    </dgm:pt>
    <dgm:pt modelId="{11517F5A-4982-4C37-8013-B04BB9B3878F}" type="pres">
      <dgm:prSet presAssocID="{1CC70F5F-6D4D-4D99-9DA4-2C9B4C768FDA}" presName="spaceRect" presStyleCnt="0"/>
      <dgm:spPr/>
    </dgm:pt>
    <dgm:pt modelId="{8BB9FFE6-785F-4A2B-AD6F-08A13434F9AB}" type="pres">
      <dgm:prSet presAssocID="{1CC70F5F-6D4D-4D99-9DA4-2C9B4C768FDA}" presName="textRect" presStyleLbl="revTx" presStyleIdx="0" presStyleCnt="3">
        <dgm:presLayoutVars>
          <dgm:chMax val="1"/>
          <dgm:chPref val="1"/>
        </dgm:presLayoutVars>
      </dgm:prSet>
      <dgm:spPr/>
    </dgm:pt>
    <dgm:pt modelId="{E8C7517E-8730-4203-B94B-DBEFC5406E40}" type="pres">
      <dgm:prSet presAssocID="{67F03B34-57FA-4959-87A8-025595BB2148}" presName="sibTrans" presStyleCnt="0"/>
      <dgm:spPr/>
    </dgm:pt>
    <dgm:pt modelId="{BDA030A7-75BE-47A3-87A8-7E440A17E964}" type="pres">
      <dgm:prSet presAssocID="{F8DB4495-EAC4-4504-B805-1D899713279F}" presName="compNode" presStyleCnt="0"/>
      <dgm:spPr/>
    </dgm:pt>
    <dgm:pt modelId="{D6AF8949-D050-4CA2-84DA-C71E73226C5D}" type="pres">
      <dgm:prSet presAssocID="{F8DB4495-EAC4-4504-B805-1D899713279F}" presName="iconBgRect" presStyleLbl="bgShp" presStyleIdx="1" presStyleCnt="3"/>
      <dgm:spPr/>
    </dgm:pt>
    <dgm:pt modelId="{83C7425E-D5AF-433D-9035-2165E084B66B}" type="pres">
      <dgm:prSet presAssocID="{F8DB4495-EAC4-4504-B805-1D899713279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ireless"/>
        </a:ext>
      </dgm:extLst>
    </dgm:pt>
    <dgm:pt modelId="{273F464D-F27B-4401-A2B1-D1DBBFCB3CDC}" type="pres">
      <dgm:prSet presAssocID="{F8DB4495-EAC4-4504-B805-1D899713279F}" presName="spaceRect" presStyleCnt="0"/>
      <dgm:spPr/>
    </dgm:pt>
    <dgm:pt modelId="{D66E36EC-C3C3-41F8-B251-35D7C8EC1CC9}" type="pres">
      <dgm:prSet presAssocID="{F8DB4495-EAC4-4504-B805-1D899713279F}" presName="textRect" presStyleLbl="revTx" presStyleIdx="1" presStyleCnt="3">
        <dgm:presLayoutVars>
          <dgm:chMax val="1"/>
          <dgm:chPref val="1"/>
        </dgm:presLayoutVars>
      </dgm:prSet>
      <dgm:spPr/>
    </dgm:pt>
    <dgm:pt modelId="{43C2B6D7-B38C-46D7-A44C-EB625AD54C39}" type="pres">
      <dgm:prSet presAssocID="{D6969579-3863-472E-B713-97A1FA26F71D}" presName="sibTrans" presStyleCnt="0"/>
      <dgm:spPr/>
    </dgm:pt>
    <dgm:pt modelId="{2198640C-0233-4327-9460-B69AEDF752A8}" type="pres">
      <dgm:prSet presAssocID="{33EC2A0E-CB2A-4484-A4CF-C14A5FC04EC0}" presName="compNode" presStyleCnt="0"/>
      <dgm:spPr/>
    </dgm:pt>
    <dgm:pt modelId="{69567CFE-E250-43E9-9361-DC4484088FE2}" type="pres">
      <dgm:prSet presAssocID="{33EC2A0E-CB2A-4484-A4CF-C14A5FC04EC0}" presName="iconBgRect" presStyleLbl="bgShp" presStyleIdx="2" presStyleCnt="3"/>
      <dgm:spPr/>
    </dgm:pt>
    <dgm:pt modelId="{CBEDF4A6-F641-4F44-AD9F-928CBFFBCBCE}" type="pres">
      <dgm:prSet presAssocID="{33EC2A0E-CB2A-4484-A4CF-C14A5FC04EC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rum Set"/>
        </a:ext>
      </dgm:extLst>
    </dgm:pt>
    <dgm:pt modelId="{E1B435C2-0207-48CB-8404-847F1CF7C18A}" type="pres">
      <dgm:prSet presAssocID="{33EC2A0E-CB2A-4484-A4CF-C14A5FC04EC0}" presName="spaceRect" presStyleCnt="0"/>
      <dgm:spPr/>
    </dgm:pt>
    <dgm:pt modelId="{B5224A27-2D48-4621-8EDF-90C5533F6541}" type="pres">
      <dgm:prSet presAssocID="{33EC2A0E-CB2A-4484-A4CF-C14A5FC04EC0}" presName="textRect" presStyleLbl="revTx" presStyleIdx="2" presStyleCnt="3">
        <dgm:presLayoutVars>
          <dgm:chMax val="1"/>
          <dgm:chPref val="1"/>
        </dgm:presLayoutVars>
      </dgm:prSet>
      <dgm:spPr/>
    </dgm:pt>
  </dgm:ptLst>
  <dgm:cxnLst>
    <dgm:cxn modelId="{7A5FEA13-F709-47FB-8A8D-0B1E102180F7}" type="presOf" srcId="{1CC70F5F-6D4D-4D99-9DA4-2C9B4C768FDA}" destId="{8BB9FFE6-785F-4A2B-AD6F-08A13434F9AB}" srcOrd="0" destOrd="0" presId="urn:microsoft.com/office/officeart/2018/5/layout/IconCircleLabelList"/>
    <dgm:cxn modelId="{D4B40A2B-5ABC-4636-9AAA-401389C0E27C}" srcId="{094DA4F5-518A-45ED-BFE5-99FD0C6EA193}" destId="{F8DB4495-EAC4-4504-B805-1D899713279F}" srcOrd="1" destOrd="0" parTransId="{137AD14A-1DA0-4F50-A340-8F5F6DB18998}" sibTransId="{D6969579-3863-472E-B713-97A1FA26F71D}"/>
    <dgm:cxn modelId="{3B47EA6C-6B35-4AE3-8F1A-8BCD3DDF5BB3}" type="presOf" srcId="{094DA4F5-518A-45ED-BFE5-99FD0C6EA193}" destId="{1AA0D9B4-538B-403F-83CB-0D497A91A5BF}" srcOrd="0" destOrd="0" presId="urn:microsoft.com/office/officeart/2018/5/layout/IconCircleLabelList"/>
    <dgm:cxn modelId="{8B447355-83D6-4546-8C8E-CC14BCC2E257}" type="presOf" srcId="{F8DB4495-EAC4-4504-B805-1D899713279F}" destId="{D66E36EC-C3C3-41F8-B251-35D7C8EC1CC9}" srcOrd="0" destOrd="0" presId="urn:microsoft.com/office/officeart/2018/5/layout/IconCircleLabelList"/>
    <dgm:cxn modelId="{86885876-AA3C-4C75-8330-4EAA614C6A31}" srcId="{094DA4F5-518A-45ED-BFE5-99FD0C6EA193}" destId="{1CC70F5F-6D4D-4D99-9DA4-2C9B4C768FDA}" srcOrd="0" destOrd="0" parTransId="{01F7A0C3-11D7-4551-9C03-A49F7163A716}" sibTransId="{67F03B34-57FA-4959-87A8-025595BB2148}"/>
    <dgm:cxn modelId="{618674CF-9F2B-41D6-8BB1-BBB5F9B9F429}" srcId="{094DA4F5-518A-45ED-BFE5-99FD0C6EA193}" destId="{33EC2A0E-CB2A-4484-A4CF-C14A5FC04EC0}" srcOrd="2" destOrd="0" parTransId="{AC5CB3DA-5F30-495E-8850-439BC154E0C9}" sibTransId="{97BB439F-F242-43F2-9A26-61C4D782DF43}"/>
    <dgm:cxn modelId="{B8C386D0-AC13-4DC8-85E4-3DE7EFA77395}" type="presOf" srcId="{33EC2A0E-CB2A-4484-A4CF-C14A5FC04EC0}" destId="{B5224A27-2D48-4621-8EDF-90C5533F6541}" srcOrd="0" destOrd="0" presId="urn:microsoft.com/office/officeart/2018/5/layout/IconCircleLabelList"/>
    <dgm:cxn modelId="{0A734C1A-B7CE-478F-932A-3E5633B52E88}" type="presParOf" srcId="{1AA0D9B4-538B-403F-83CB-0D497A91A5BF}" destId="{30C6DE17-044A-4238-BEA1-2ECA9FBF5189}" srcOrd="0" destOrd="0" presId="urn:microsoft.com/office/officeart/2018/5/layout/IconCircleLabelList"/>
    <dgm:cxn modelId="{B0DB7563-12F3-4173-91B9-067EAEEF23E9}" type="presParOf" srcId="{30C6DE17-044A-4238-BEA1-2ECA9FBF5189}" destId="{4A5B3E7A-C59A-42B4-BD7A-76FEA64B1929}" srcOrd="0" destOrd="0" presId="urn:microsoft.com/office/officeart/2018/5/layout/IconCircleLabelList"/>
    <dgm:cxn modelId="{CD8E06DC-3EB8-4722-993E-A9650D918183}" type="presParOf" srcId="{30C6DE17-044A-4238-BEA1-2ECA9FBF5189}" destId="{8170B753-06C7-47A3-BD98-77FE1F8FB147}" srcOrd="1" destOrd="0" presId="urn:microsoft.com/office/officeart/2018/5/layout/IconCircleLabelList"/>
    <dgm:cxn modelId="{DE6C0B67-7891-44F4-9862-CE57BF957658}" type="presParOf" srcId="{30C6DE17-044A-4238-BEA1-2ECA9FBF5189}" destId="{11517F5A-4982-4C37-8013-B04BB9B3878F}" srcOrd="2" destOrd="0" presId="urn:microsoft.com/office/officeart/2018/5/layout/IconCircleLabelList"/>
    <dgm:cxn modelId="{6BA90968-EC7E-43B3-8F16-681D45BEA8B2}" type="presParOf" srcId="{30C6DE17-044A-4238-BEA1-2ECA9FBF5189}" destId="{8BB9FFE6-785F-4A2B-AD6F-08A13434F9AB}" srcOrd="3" destOrd="0" presId="urn:microsoft.com/office/officeart/2018/5/layout/IconCircleLabelList"/>
    <dgm:cxn modelId="{C7C44AD3-6400-4DFB-A0CC-06C8528D1E81}" type="presParOf" srcId="{1AA0D9B4-538B-403F-83CB-0D497A91A5BF}" destId="{E8C7517E-8730-4203-B94B-DBEFC5406E40}" srcOrd="1" destOrd="0" presId="urn:microsoft.com/office/officeart/2018/5/layout/IconCircleLabelList"/>
    <dgm:cxn modelId="{807B718E-535F-4835-9E71-530AF3A9574A}" type="presParOf" srcId="{1AA0D9B4-538B-403F-83CB-0D497A91A5BF}" destId="{BDA030A7-75BE-47A3-87A8-7E440A17E964}" srcOrd="2" destOrd="0" presId="urn:microsoft.com/office/officeart/2018/5/layout/IconCircleLabelList"/>
    <dgm:cxn modelId="{4717E773-C3FC-4E02-8B24-C791F80CC821}" type="presParOf" srcId="{BDA030A7-75BE-47A3-87A8-7E440A17E964}" destId="{D6AF8949-D050-4CA2-84DA-C71E73226C5D}" srcOrd="0" destOrd="0" presId="urn:microsoft.com/office/officeart/2018/5/layout/IconCircleLabelList"/>
    <dgm:cxn modelId="{B76C41E7-AD95-4E78-A1AB-0B09BB0AD62A}" type="presParOf" srcId="{BDA030A7-75BE-47A3-87A8-7E440A17E964}" destId="{83C7425E-D5AF-433D-9035-2165E084B66B}" srcOrd="1" destOrd="0" presId="urn:microsoft.com/office/officeart/2018/5/layout/IconCircleLabelList"/>
    <dgm:cxn modelId="{E2BC177F-14D1-4413-AAB3-6F953367D8DF}" type="presParOf" srcId="{BDA030A7-75BE-47A3-87A8-7E440A17E964}" destId="{273F464D-F27B-4401-A2B1-D1DBBFCB3CDC}" srcOrd="2" destOrd="0" presId="urn:microsoft.com/office/officeart/2018/5/layout/IconCircleLabelList"/>
    <dgm:cxn modelId="{D01D6F3D-CA05-4563-9F27-6E56FF0F1F1C}" type="presParOf" srcId="{BDA030A7-75BE-47A3-87A8-7E440A17E964}" destId="{D66E36EC-C3C3-41F8-B251-35D7C8EC1CC9}" srcOrd="3" destOrd="0" presId="urn:microsoft.com/office/officeart/2018/5/layout/IconCircleLabelList"/>
    <dgm:cxn modelId="{0A8F0C4F-41E3-4E47-BFF0-2EA322911EF5}" type="presParOf" srcId="{1AA0D9B4-538B-403F-83CB-0D497A91A5BF}" destId="{43C2B6D7-B38C-46D7-A44C-EB625AD54C39}" srcOrd="3" destOrd="0" presId="urn:microsoft.com/office/officeart/2018/5/layout/IconCircleLabelList"/>
    <dgm:cxn modelId="{9A201D02-BEBA-457D-A6E4-EDE541F3BC17}" type="presParOf" srcId="{1AA0D9B4-538B-403F-83CB-0D497A91A5BF}" destId="{2198640C-0233-4327-9460-B69AEDF752A8}" srcOrd="4" destOrd="0" presId="urn:microsoft.com/office/officeart/2018/5/layout/IconCircleLabelList"/>
    <dgm:cxn modelId="{8B170160-6E6E-42D7-8A81-CB213309DAAB}" type="presParOf" srcId="{2198640C-0233-4327-9460-B69AEDF752A8}" destId="{69567CFE-E250-43E9-9361-DC4484088FE2}" srcOrd="0" destOrd="0" presId="urn:microsoft.com/office/officeart/2018/5/layout/IconCircleLabelList"/>
    <dgm:cxn modelId="{C5283FE0-C38F-4E78-90AE-5AD16D6FAFB2}" type="presParOf" srcId="{2198640C-0233-4327-9460-B69AEDF752A8}" destId="{CBEDF4A6-F641-4F44-AD9F-928CBFFBCBCE}" srcOrd="1" destOrd="0" presId="urn:microsoft.com/office/officeart/2018/5/layout/IconCircleLabelList"/>
    <dgm:cxn modelId="{50EC1374-AB13-493B-B055-1FD412E61158}" type="presParOf" srcId="{2198640C-0233-4327-9460-B69AEDF752A8}" destId="{E1B435C2-0207-48CB-8404-847F1CF7C18A}" srcOrd="2" destOrd="0" presId="urn:microsoft.com/office/officeart/2018/5/layout/IconCircleLabelList"/>
    <dgm:cxn modelId="{4423F42F-0DE9-43AC-90A4-120931FFD319}" type="presParOf" srcId="{2198640C-0233-4327-9460-B69AEDF752A8}" destId="{B5224A27-2D48-4621-8EDF-90C5533F6541}"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5B3E7A-C59A-42B4-BD7A-76FEA64B1929}">
      <dsp:nvSpPr>
        <dsp:cNvPr id="0" name=""/>
        <dsp:cNvSpPr/>
      </dsp:nvSpPr>
      <dsp:spPr>
        <a:xfrm>
          <a:off x="686474" y="174118"/>
          <a:ext cx="1990125" cy="199012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70B753-06C7-47A3-BD98-77FE1F8FB147}">
      <dsp:nvSpPr>
        <dsp:cNvPr id="0" name=""/>
        <dsp:cNvSpPr/>
      </dsp:nvSpPr>
      <dsp:spPr>
        <a:xfrm>
          <a:off x="1110599" y="598243"/>
          <a:ext cx="1141875" cy="114187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8BB9FFE6-785F-4A2B-AD6F-08A13434F9AB}">
      <dsp:nvSpPr>
        <dsp:cNvPr id="0" name=""/>
        <dsp:cNvSpPr/>
      </dsp:nvSpPr>
      <dsp:spPr>
        <a:xfrm>
          <a:off x="50287" y="2784119"/>
          <a:ext cx="326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90000"/>
            </a:lnSpc>
            <a:spcBef>
              <a:spcPct val="0"/>
            </a:spcBef>
            <a:spcAft>
              <a:spcPct val="35000"/>
            </a:spcAft>
            <a:buNone/>
            <a:defRPr cap="all"/>
          </a:pPr>
          <a:r>
            <a:rPr kumimoji="1" lang="ja-JP" sz="4000" kern="1200">
              <a:latin typeface="MS PGothic" panose="020B0600070205080204" pitchFamily="34" charset="-128"/>
              <a:ea typeface="MS PGothic" panose="020B0600070205080204" pitchFamily="34" charset="-128"/>
            </a:rPr>
            <a:t>パッケージ</a:t>
          </a:r>
          <a:r>
            <a:rPr kumimoji="1" lang="en-US" sz="4000" kern="1200" dirty="0">
              <a:latin typeface="MS PGothic" panose="020B0600070205080204" pitchFamily="34" charset="-128"/>
              <a:ea typeface="MS PGothic" panose="020B0600070205080204" pitchFamily="34" charset="-128"/>
            </a:rPr>
            <a:t>CD</a:t>
          </a:r>
          <a:endParaRPr lang="en-US" sz="4000" kern="1200" dirty="0">
            <a:latin typeface="MS PGothic" panose="020B0600070205080204" pitchFamily="34" charset="-128"/>
            <a:ea typeface="MS PGothic" panose="020B0600070205080204" pitchFamily="34" charset="-128"/>
          </a:endParaRPr>
        </a:p>
      </dsp:txBody>
      <dsp:txXfrm>
        <a:off x="50287" y="2784119"/>
        <a:ext cx="3262500" cy="720000"/>
      </dsp:txXfrm>
    </dsp:sp>
    <dsp:sp modelId="{D6AF8949-D050-4CA2-84DA-C71E73226C5D}">
      <dsp:nvSpPr>
        <dsp:cNvPr id="0" name=""/>
        <dsp:cNvSpPr/>
      </dsp:nvSpPr>
      <dsp:spPr>
        <a:xfrm>
          <a:off x="4519912" y="174118"/>
          <a:ext cx="1990125" cy="199012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C7425E-D5AF-433D-9035-2165E084B66B}">
      <dsp:nvSpPr>
        <dsp:cNvPr id="0" name=""/>
        <dsp:cNvSpPr/>
      </dsp:nvSpPr>
      <dsp:spPr>
        <a:xfrm>
          <a:off x="4944037" y="598243"/>
          <a:ext cx="1141875" cy="114187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D66E36EC-C3C3-41F8-B251-35D7C8EC1CC9}">
      <dsp:nvSpPr>
        <dsp:cNvPr id="0" name=""/>
        <dsp:cNvSpPr/>
      </dsp:nvSpPr>
      <dsp:spPr>
        <a:xfrm>
          <a:off x="3883725" y="2784119"/>
          <a:ext cx="326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90000"/>
            </a:lnSpc>
            <a:spcBef>
              <a:spcPct val="0"/>
            </a:spcBef>
            <a:spcAft>
              <a:spcPct val="35000"/>
            </a:spcAft>
            <a:buNone/>
            <a:defRPr cap="all"/>
          </a:pPr>
          <a:r>
            <a:rPr lang="en-US" sz="4000" kern="1200" dirty="0" err="1">
              <a:latin typeface="MS PGothic" panose="020B0600070205080204" pitchFamily="34" charset="-128"/>
              <a:ea typeface="MS PGothic" panose="020B0600070205080204" pitchFamily="34" charset="-128"/>
            </a:rPr>
            <a:t>ストリーミング</a:t>
          </a:r>
          <a:endParaRPr lang="en-US" sz="4000" kern="1200" dirty="0">
            <a:latin typeface="MS PGothic" panose="020B0600070205080204" pitchFamily="34" charset="-128"/>
            <a:ea typeface="MS PGothic" panose="020B0600070205080204" pitchFamily="34" charset="-128"/>
          </a:endParaRPr>
        </a:p>
      </dsp:txBody>
      <dsp:txXfrm>
        <a:off x="3883725" y="2784119"/>
        <a:ext cx="3262500" cy="720000"/>
      </dsp:txXfrm>
    </dsp:sp>
    <dsp:sp modelId="{69567CFE-E250-43E9-9361-DC4484088FE2}">
      <dsp:nvSpPr>
        <dsp:cNvPr id="0" name=""/>
        <dsp:cNvSpPr/>
      </dsp:nvSpPr>
      <dsp:spPr>
        <a:xfrm>
          <a:off x="8353350" y="174118"/>
          <a:ext cx="1990125" cy="199012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EDF4A6-F641-4F44-AD9F-928CBFFBCBCE}">
      <dsp:nvSpPr>
        <dsp:cNvPr id="0" name=""/>
        <dsp:cNvSpPr/>
      </dsp:nvSpPr>
      <dsp:spPr>
        <a:xfrm>
          <a:off x="8777475" y="598243"/>
          <a:ext cx="1141875" cy="114187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5224A27-2D48-4621-8EDF-90C5533F6541}">
      <dsp:nvSpPr>
        <dsp:cNvPr id="0" name=""/>
        <dsp:cNvSpPr/>
      </dsp:nvSpPr>
      <dsp:spPr>
        <a:xfrm>
          <a:off x="7717162" y="2784119"/>
          <a:ext cx="3262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778000">
            <a:lnSpc>
              <a:spcPct val="90000"/>
            </a:lnSpc>
            <a:spcBef>
              <a:spcPct val="0"/>
            </a:spcBef>
            <a:spcAft>
              <a:spcPct val="35000"/>
            </a:spcAft>
            <a:buNone/>
            <a:defRPr cap="all"/>
          </a:pPr>
          <a:r>
            <a:rPr lang="en-US" sz="4000" kern="1200" dirty="0">
              <a:latin typeface="MS PGothic" panose="020B0600070205080204" pitchFamily="34" charset="-128"/>
              <a:ea typeface="MS PGothic" panose="020B0600070205080204" pitchFamily="34" charset="-128"/>
            </a:rPr>
            <a:t>USEN</a:t>
          </a:r>
        </a:p>
      </dsp:txBody>
      <dsp:txXfrm>
        <a:off x="7717162" y="2784119"/>
        <a:ext cx="326250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0.40941</cdr:x>
      <cdr:y>0.35306</cdr:y>
    </cdr:from>
    <cdr:to>
      <cdr:x>0.92838</cdr:x>
      <cdr:y>0.47384</cdr:y>
    </cdr:to>
    <cdr:sp macro="" textlink="">
      <cdr:nvSpPr>
        <cdr:cNvPr id="2" name="下矢印 1">
          <a:extLst xmlns:a="http://schemas.openxmlformats.org/drawingml/2006/main">
            <a:ext uri="{FF2B5EF4-FFF2-40B4-BE49-F238E27FC236}">
              <a16:creationId xmlns:a16="http://schemas.microsoft.com/office/drawing/2014/main" id="{46A6CE77-CF00-3D49-9553-216B6AF05823}"/>
            </a:ext>
          </a:extLst>
        </cdr:cNvPr>
        <cdr:cNvSpPr/>
      </cdr:nvSpPr>
      <cdr:spPr>
        <a:xfrm xmlns:a="http://schemas.openxmlformats.org/drawingml/2006/main" rot="14902916">
          <a:off x="7322077" y="-1275502"/>
          <a:ext cx="484632" cy="5868900"/>
        </a:xfrm>
        <a:prstGeom xmlns:a="http://schemas.openxmlformats.org/drawingml/2006/main" prst="downArrow">
          <a:avLst/>
        </a:prstGeom>
        <a:solidFill xmlns:a="http://schemas.openxmlformats.org/drawingml/2006/main">
          <a:srgbClr val="FF0000"/>
        </a:solidFill>
        <a:ln xmlns:a="http://schemas.openxmlformats.org/drawingml/2006/main">
          <a:solidFill>
            <a:schemeClr val="tx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ja-JP">
            <a:solidFill>
              <a:srgbClr val="FF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0.57332</cdr:x>
      <cdr:y>0.92288</cdr:y>
    </cdr:from>
    <cdr:to>
      <cdr:x>1</cdr:x>
      <cdr:y>1</cdr:y>
    </cdr:to>
    <cdr:sp macro="" textlink="">
      <cdr:nvSpPr>
        <cdr:cNvPr id="2" name="テキスト ボックス 1"/>
        <cdr:cNvSpPr txBox="1"/>
      </cdr:nvSpPr>
      <cdr:spPr>
        <a:xfrm xmlns:a="http://schemas.openxmlformats.org/drawingml/2006/main">
          <a:off x="6376199" y="4550022"/>
          <a:ext cx="4745346" cy="36774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ja-JP" altLang="en-US" sz="1100" dirty="0"/>
        </a:p>
      </cdr:txBody>
    </cdr:sp>
  </cdr:relSizeAnchor>
  <cdr:relSizeAnchor xmlns:cdr="http://schemas.openxmlformats.org/drawingml/2006/chartDrawing">
    <cdr:from>
      <cdr:x>0.36688</cdr:x>
      <cdr:y>0.94164</cdr:y>
    </cdr:from>
    <cdr:to>
      <cdr:x>1</cdr:x>
      <cdr:y>1</cdr:y>
    </cdr:to>
    <cdr:sp macro="" textlink="">
      <cdr:nvSpPr>
        <cdr:cNvPr id="3" name="テキスト ボックス 2"/>
        <cdr:cNvSpPr txBox="1"/>
      </cdr:nvSpPr>
      <cdr:spPr>
        <a:xfrm xmlns:a="http://schemas.openxmlformats.org/drawingml/2006/main">
          <a:off x="4080260" y="4490387"/>
          <a:ext cx="7041285" cy="2782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400" dirty="0">
              <a:solidFill>
                <a:schemeClr val="tx1"/>
              </a:solidFill>
            </a:rPr>
            <a:t>http://www.soumu.go.jp/johotsusintokei/whitepaper/ja/h30/html/nd252110.html</a:t>
          </a:r>
          <a:endParaRPr lang="ja-JP" altLang="en-US" sz="1400" dirty="0">
            <a:solidFill>
              <a:schemeClr val="tx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501745-9B79-544E-B14B-35A3E4FA6332}" type="datetimeFigureOut">
              <a:rPr kumimoji="1" lang="ja-JP" altLang="en-US" smtClean="0"/>
              <a:t>2019/9/18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6F169F-2DAF-A24C-9BC7-A8E12E2114B9}" type="slidenum">
              <a:rPr kumimoji="1" lang="ja-JP" altLang="en-US" smtClean="0"/>
              <a:t>‹#›</a:t>
            </a:fld>
            <a:endParaRPr kumimoji="1" lang="ja-JP" altLang="en-US"/>
          </a:p>
        </p:txBody>
      </p:sp>
    </p:spTree>
    <p:extLst>
      <p:ext uri="{BB962C8B-B14F-4D97-AF65-F5344CB8AC3E}">
        <p14:creationId xmlns:p14="http://schemas.microsoft.com/office/powerpoint/2010/main" val="271111475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 name="Google Shape;16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1951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2F7127BF-3457-C948-B928-C449DB075BE6}" type="datetime1">
              <a:rPr lang="ja-JP" altLang="en-US" smtClean="0"/>
              <a:t>2019/9/18</a:t>
            </a:fld>
            <a:endParaRPr lang="en-US"/>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01522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91BBC71-EB7B-B044-94A8-5212C5E1B96F}" type="datetime1">
              <a:rPr lang="ja-JP" altLang="en-US" smtClean="0"/>
              <a:t>2019/9/18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442046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1781F871-BA94-6F47-B790-21F7D4378DF9}" type="datetime1">
              <a:rPr lang="ja-JP" altLang="en-US" smtClean="0"/>
              <a:t>2019/9/18</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4198867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a:spLocks noChangeAspect="1"/>
          </p:cNvSpPr>
          <p:nvPr/>
        </p:nvSpPr>
        <p:spPr>
          <a:xfrm>
            <a:off x="441330"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ja-JP" altLang="en-US" dirty="0"/>
          </a:p>
        </p:txBody>
      </p:sp>
      <p:sp>
        <p:nvSpPr>
          <p:cNvPr id="2" name="Title 1"/>
          <p:cNvSpPr>
            <a:spLocks noGrp="1"/>
          </p:cNvSpPr>
          <p:nvPr>
            <p:ph type="title"/>
          </p:nvPr>
        </p:nvSpPr>
        <p:spPr>
          <a:xfrm>
            <a:off x="581192" y="702156"/>
            <a:ext cx="11029616" cy="1013800"/>
          </a:xfrm>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107D3032-63DF-CD41-97EA-A93F55B6DC61}" type="datetime1">
              <a:rPr lang="ja-JP" altLang="en-US" smtClean="0"/>
              <a:t>2019/9/18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650229" y="117083"/>
            <a:ext cx="1052508" cy="360799"/>
          </a:xfrm>
        </p:spPr>
        <p:txBody>
          <a:bodyPr/>
          <a:lstStyle>
            <a:lvl1pPr>
              <a:defRPr sz="1800" b="0">
                <a:solidFill>
                  <a:schemeClr val="tx1">
                    <a:lumMod val="65000"/>
                    <a:lumOff val="3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4059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D085376D-3FCA-8940-BF63-897C04B543E4}" type="datetime1">
              <a:rPr lang="ja-JP" altLang="en-US" smtClean="0"/>
              <a:t>2019/9/18</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1165557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581193" y="2228003"/>
            <a:ext cx="5422390"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6188417" y="2228003"/>
            <a:ext cx="5422392" cy="363304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BC5BB825-6AA3-804F-8365-854782F48449}" type="datetime1">
              <a:rPr lang="ja-JP" altLang="en-US" smtClean="0"/>
              <a:t>2019/9/18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11259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CADC07B1-AB9A-5047-8A09-0AAA13C4F94D}" type="datetime1">
              <a:rPr lang="ja-JP" altLang="en-US" smtClean="0"/>
              <a:t>2019/9/18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732355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27496535-E7A9-1344-BB8C-4566AF68B2BC}" type="datetime1">
              <a:rPr lang="ja-JP" altLang="en-US" smtClean="0"/>
              <a:t>2019/9/18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309089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97D977-EE5D-3E49-B5B7-AEF247E72540}" type="datetime1">
              <a:rPr lang="ja-JP" altLang="en-US" smtClean="0"/>
              <a:t>2019/9/18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798564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202BC904-1E2E-D340-A42F-454A617083BB}" type="datetime1">
              <a:rPr lang="ja-JP" altLang="en-US" smtClean="0"/>
              <a:t>2019/9/18</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3700534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9F25225-B7FB-3243-B618-9E29FEE42709}" type="datetime1">
              <a:rPr lang="ja-JP" altLang="en-US" smtClean="0"/>
              <a:t>2019/9/18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608971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6A1B9CD3-BAEE-C346-9556-70BD5355F9A3}" type="datetime1">
              <a:rPr lang="ja-JP" altLang="en-US" smtClean="0"/>
              <a:t>2019/9/18</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692957" y="137795"/>
            <a:ext cx="1052510" cy="365125"/>
          </a:xfrm>
          <a:prstGeom prst="rect">
            <a:avLst/>
          </a:prstGeom>
        </p:spPr>
        <p:txBody>
          <a:bodyPr vert="horz" lIns="91440" tIns="45720" rIns="91440" bIns="45720" rtlCol="0" anchor="ctr"/>
          <a:lstStyle>
            <a:lvl1pPr algn="r">
              <a:defRPr sz="1800">
                <a:solidFill>
                  <a:schemeClr val="tx2"/>
                </a:solidFill>
              </a:defRPr>
            </a:lvl1pPr>
          </a:lstStyle>
          <a:p>
            <a:fld id="{D57F1E4F-1CFF-5643-939E-217C01CDF565}" type="slidenum">
              <a:rPr lang="en-US" smtClean="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938073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457200" rtl="0" eaLnBrk="1" latinLnBrk="0" hangingPunct="1">
        <a:spcBef>
          <a:spcPct val="0"/>
        </a:spcBef>
        <a:buNone/>
        <a:defRPr kumimoji="1" sz="2800" b="0" kern="1200" cap="all">
          <a:solidFill>
            <a:schemeClr val="bg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kumimoji="1" sz="1200" kern="1200">
          <a:solidFill>
            <a:schemeClr val="tx2"/>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hyperlink" Target="https://www.apple.com/jp/apple-music/" TargetMode="External"/><Relationship Id="rId3" Type="http://schemas.openxmlformats.org/officeDocument/2006/relationships/hyperlink" Target="https://www.riaj.or.jp/riaj/open/open-record!file?fid=173" TargetMode="External"/><Relationship Id="rId7" Type="http://schemas.openxmlformats.org/officeDocument/2006/relationships/hyperlink" Target="https://awa.fm/" TargetMode="External"/><Relationship Id="rId2" Type="http://schemas.openxmlformats.org/officeDocument/2006/relationships/hyperlink" Target="https://www.riaj.or.jp/riaj/open/open-record!file?fid=1734" TargetMode="External"/><Relationship Id="rId1" Type="http://schemas.openxmlformats.org/officeDocument/2006/relationships/slideLayout" Target="../slideLayouts/slideLayout2.xml"/><Relationship Id="rId6" Type="http://schemas.openxmlformats.org/officeDocument/2006/relationships/hyperlink" Target="http://www.soumu.go.jp/johotsusintokei/whitepaper/ja/h30/html/nd252110.html" TargetMode="External"/><Relationship Id="rId5" Type="http://schemas.openxmlformats.org/officeDocument/2006/relationships/hyperlink" Target="http://www.soumu.go.jp/johotsusin" TargetMode="External"/><Relationship Id="rId4" Type="http://schemas.openxmlformats.org/officeDocument/2006/relationships/hyperlink" Target="https://xera.jp/entry/musicology" TargetMode="Externa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hyperlink" Target="http://www.melodicamente.com/arriva-purpose-nuovo-album-tour-justin-bieber/" TargetMode="External"/><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hyperlink" Target="https://creativecommons.org/licenses/by-nc-sa/3.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AF47317F-C87A-4D9C-A72E-89C67FDA2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游ゴシック" panose="020F0502020204030204"/>
              <a:ea typeface="+mn-ea"/>
              <a:cs typeface="+mn-cs"/>
            </a:endParaRPr>
          </a:p>
        </p:txBody>
      </p:sp>
      <p:sp>
        <p:nvSpPr>
          <p:cNvPr id="2" name="タイトル 1">
            <a:extLst>
              <a:ext uri="{FF2B5EF4-FFF2-40B4-BE49-F238E27FC236}">
                <a16:creationId xmlns:a16="http://schemas.microsoft.com/office/drawing/2014/main" id="{F5D3ADB9-4C02-A54E-9893-2B76622CB6BA}"/>
              </a:ext>
            </a:extLst>
          </p:cNvPr>
          <p:cNvSpPr>
            <a:spLocks noGrp="1"/>
          </p:cNvSpPr>
          <p:nvPr>
            <p:ph type="ctrTitle"/>
          </p:nvPr>
        </p:nvSpPr>
        <p:spPr>
          <a:xfrm>
            <a:off x="138306" y="1027034"/>
            <a:ext cx="7738107" cy="3703320"/>
          </a:xfrm>
        </p:spPr>
        <p:txBody>
          <a:bodyPr anchor="b">
            <a:normAutofit/>
          </a:bodyPr>
          <a:lstStyle/>
          <a:p>
            <a:r>
              <a:rPr kumimoji="1" lang="ja-JP" altLang="en-US" sz="4800">
                <a:solidFill>
                  <a:schemeClr val="tx2"/>
                </a:solidFill>
                <a:latin typeface="MS PGothic" panose="020B0600070205080204" pitchFamily="34" charset="-128"/>
                <a:ea typeface="MS PGothic" panose="020B0600070205080204" pitchFamily="34" charset="-128"/>
              </a:rPr>
              <a:t>ストリーミング音楽サービスによる視聴行動の変化</a:t>
            </a:r>
          </a:p>
        </p:txBody>
      </p:sp>
      <p:sp>
        <p:nvSpPr>
          <p:cNvPr id="15" name="Rectangle 9">
            <a:extLst>
              <a:ext uri="{FF2B5EF4-FFF2-40B4-BE49-F238E27FC236}">
                <a16:creationId xmlns:a16="http://schemas.microsoft.com/office/drawing/2014/main" id="{EA343C5F-7AA1-409B-BD18-44E928CE3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3" y="5031846"/>
            <a:ext cx="7223760" cy="11165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3FF31F9-8C96-4D43-9B36-20F6B6FE66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87694" y="0"/>
            <a:ext cx="4304306" cy="68580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字幕 2">
            <a:extLst>
              <a:ext uri="{FF2B5EF4-FFF2-40B4-BE49-F238E27FC236}">
                <a16:creationId xmlns:a16="http://schemas.microsoft.com/office/drawing/2014/main" id="{85347E85-040A-4245-A6E8-8C9E8E1AFF00}"/>
              </a:ext>
            </a:extLst>
          </p:cNvPr>
          <p:cNvSpPr>
            <a:spLocks noGrp="1"/>
          </p:cNvSpPr>
          <p:nvPr>
            <p:ph type="subTitle" idx="1"/>
          </p:nvPr>
        </p:nvSpPr>
        <p:spPr>
          <a:xfrm>
            <a:off x="8184641" y="1027034"/>
            <a:ext cx="3546077" cy="3703320"/>
          </a:xfrm>
          <a:ln w="57150">
            <a:noFill/>
          </a:ln>
        </p:spPr>
        <p:txBody>
          <a:bodyPr anchor="b">
            <a:normAutofit/>
          </a:bodyPr>
          <a:lstStyle/>
          <a:p>
            <a:r>
              <a:rPr kumimoji="1" lang="ja-JP" altLang="en-US" sz="2400">
                <a:solidFill>
                  <a:srgbClr val="FFFFFF"/>
                </a:solidFill>
                <a:latin typeface="Hiragino Kaku Gothic ProN W3" panose="020B0300000000000000" pitchFamily="34" charset="-128"/>
                <a:ea typeface="Hiragino Kaku Gothic ProN W3" panose="020B0300000000000000" pitchFamily="34" charset="-128"/>
              </a:rPr>
              <a:t>田嶋ゼミナール　</a:t>
            </a:r>
            <a:r>
              <a:rPr kumimoji="1" lang="en-US" altLang="ja-JP" sz="2400" dirty="0">
                <a:solidFill>
                  <a:srgbClr val="FFFFFF"/>
                </a:solidFill>
                <a:latin typeface="Hiragino Kaku Gothic ProN W3" panose="020B0300000000000000" pitchFamily="34" charset="-128"/>
                <a:ea typeface="Hiragino Kaku Gothic ProN W3" panose="020B0300000000000000" pitchFamily="34" charset="-128"/>
              </a:rPr>
              <a:t>A</a:t>
            </a:r>
            <a:r>
              <a:rPr kumimoji="1" lang="ja-JP" altLang="en-US" sz="2400">
                <a:solidFill>
                  <a:srgbClr val="FFFFFF"/>
                </a:solidFill>
                <a:latin typeface="Hiragino Kaku Gothic ProN W3" panose="020B0300000000000000" pitchFamily="34" charset="-128"/>
                <a:ea typeface="Hiragino Kaku Gothic ProN W3" panose="020B0300000000000000" pitchFamily="34" charset="-128"/>
              </a:rPr>
              <a:t>班</a:t>
            </a:r>
            <a:endParaRPr kumimoji="1" lang="en-US" altLang="ja-JP" sz="2400" dirty="0">
              <a:solidFill>
                <a:srgbClr val="FFFFFF"/>
              </a:solidFill>
              <a:latin typeface="Hiragino Kaku Gothic ProN W3" panose="020B0300000000000000" pitchFamily="34" charset="-128"/>
              <a:ea typeface="Hiragino Kaku Gothic ProN W3" panose="020B0300000000000000" pitchFamily="34" charset="-128"/>
            </a:endParaRPr>
          </a:p>
          <a:p>
            <a:r>
              <a:rPr lang="ja-JP" altLang="en-US" sz="2400">
                <a:solidFill>
                  <a:srgbClr val="FFFFFF"/>
                </a:solidFill>
                <a:latin typeface="Hiragino Kaku Gothic ProN W3" panose="020B0300000000000000" pitchFamily="34" charset="-128"/>
                <a:ea typeface="Hiragino Kaku Gothic ProN W3" panose="020B0300000000000000" pitchFamily="34" charset="-128"/>
              </a:rPr>
              <a:t>　</a:t>
            </a:r>
            <a:r>
              <a:rPr kumimoji="1" lang="ja-JP" altLang="en-US" sz="2400">
                <a:solidFill>
                  <a:srgbClr val="FFFFFF"/>
                </a:solidFill>
                <a:latin typeface="Hiragino Kaku Gothic ProN W3" panose="020B0300000000000000" pitchFamily="34" charset="-128"/>
                <a:ea typeface="Hiragino Kaku Gothic ProN W3" panose="020B0300000000000000" pitchFamily="34" charset="-128"/>
              </a:rPr>
              <a:t>於久田啓介</a:t>
            </a:r>
            <a:endParaRPr kumimoji="1" lang="en-US" altLang="ja-JP" sz="2400" dirty="0">
              <a:solidFill>
                <a:srgbClr val="FFFFFF"/>
              </a:solidFill>
              <a:latin typeface="Hiragino Kaku Gothic ProN W3" panose="020B0300000000000000" pitchFamily="34" charset="-128"/>
              <a:ea typeface="Hiragino Kaku Gothic ProN W3" panose="020B0300000000000000" pitchFamily="34" charset="-128"/>
            </a:endParaRPr>
          </a:p>
          <a:p>
            <a:r>
              <a:rPr lang="ja-JP" altLang="en-US" sz="2400">
                <a:solidFill>
                  <a:srgbClr val="FFFFFF"/>
                </a:solidFill>
                <a:latin typeface="Hiragino Kaku Gothic ProN W3" panose="020B0300000000000000" pitchFamily="34" charset="-128"/>
                <a:ea typeface="Hiragino Kaku Gothic ProN W3" panose="020B0300000000000000" pitchFamily="34" charset="-128"/>
              </a:rPr>
              <a:t>　平良恵太</a:t>
            </a:r>
            <a:endParaRPr lang="en-US" altLang="ja-JP" sz="2400" dirty="0">
              <a:solidFill>
                <a:srgbClr val="FFFFFF"/>
              </a:solidFill>
              <a:latin typeface="Hiragino Kaku Gothic ProN W3" panose="020B0300000000000000" pitchFamily="34" charset="-128"/>
              <a:ea typeface="Hiragino Kaku Gothic ProN W3" panose="020B0300000000000000" pitchFamily="34" charset="-128"/>
            </a:endParaRPr>
          </a:p>
          <a:p>
            <a:r>
              <a:rPr kumimoji="1" lang="ja-JP" altLang="en-US" sz="2400">
                <a:solidFill>
                  <a:srgbClr val="FFFFFF"/>
                </a:solidFill>
                <a:latin typeface="Hiragino Kaku Gothic ProN W3" panose="020B0300000000000000" pitchFamily="34" charset="-128"/>
                <a:ea typeface="Hiragino Kaku Gothic ProN W3" panose="020B0300000000000000" pitchFamily="34" charset="-128"/>
              </a:rPr>
              <a:t>　星純樹</a:t>
            </a:r>
            <a:endParaRPr kumimoji="1" lang="en-US" altLang="ja-JP" sz="2400" dirty="0">
              <a:solidFill>
                <a:srgbClr val="FFFFFF"/>
              </a:solidFill>
              <a:latin typeface="Hiragino Kaku Gothic ProN W3" panose="020B0300000000000000" pitchFamily="34" charset="-128"/>
              <a:ea typeface="Hiragino Kaku Gothic ProN W3" panose="020B0300000000000000" pitchFamily="34" charset="-128"/>
            </a:endParaRPr>
          </a:p>
          <a:p>
            <a:r>
              <a:rPr lang="ja-JP" altLang="en-US" sz="2400">
                <a:solidFill>
                  <a:srgbClr val="FFFFFF"/>
                </a:solidFill>
                <a:latin typeface="Hiragino Kaku Gothic ProN W3" panose="020B0300000000000000" pitchFamily="34" charset="-128"/>
                <a:ea typeface="Hiragino Kaku Gothic ProN W3" panose="020B0300000000000000" pitchFamily="34" charset="-128"/>
              </a:rPr>
              <a:t>　横内亜海</a:t>
            </a:r>
            <a:endParaRPr lang="en-US" altLang="ja-JP" sz="2400" dirty="0">
              <a:solidFill>
                <a:srgbClr val="FFFFFF"/>
              </a:solidFill>
              <a:latin typeface="Hiragino Kaku Gothic ProN W3" panose="020B0300000000000000" pitchFamily="34" charset="-128"/>
              <a:ea typeface="Hiragino Kaku Gothic ProN W3" panose="020B0300000000000000" pitchFamily="34" charset="-128"/>
            </a:endParaRPr>
          </a:p>
          <a:p>
            <a:r>
              <a:rPr kumimoji="1" lang="ja-JP" altLang="en-US" sz="2400">
                <a:solidFill>
                  <a:srgbClr val="FFFFFF"/>
                </a:solidFill>
                <a:latin typeface="Hiragino Kaku Gothic ProN W3" panose="020B0300000000000000" pitchFamily="34" charset="-128"/>
                <a:ea typeface="Hiragino Kaku Gothic ProN W3" panose="020B0300000000000000" pitchFamily="34" charset="-128"/>
              </a:rPr>
              <a:t>　吉沼杏香</a:t>
            </a:r>
          </a:p>
        </p:txBody>
      </p:sp>
      <p:sp>
        <p:nvSpPr>
          <p:cNvPr id="14" name="Rectangle 13">
            <a:extLst>
              <a:ext uri="{FF2B5EF4-FFF2-40B4-BE49-F238E27FC236}">
                <a16:creationId xmlns:a16="http://schemas.microsoft.com/office/drawing/2014/main" id="{3D252CC1-04C4-47A3-AFEA-5022A689C8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84640" y="5031846"/>
            <a:ext cx="3546077" cy="11165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sp>
      <p:sp>
        <p:nvSpPr>
          <p:cNvPr id="4" name="スライド番号プレースホルダー 3">
            <a:extLst>
              <a:ext uri="{FF2B5EF4-FFF2-40B4-BE49-F238E27FC236}">
                <a16:creationId xmlns:a16="http://schemas.microsoft.com/office/drawing/2014/main" id="{17FB0E55-CCAE-AB46-8938-FE969C9AB0B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1800" b="0" i="0" u="none" strike="noStrike" kern="1200" cap="none" spc="0" normalizeH="0" baseline="0" noProof="0" smtClean="0">
                <a:ln>
                  <a:noFill/>
                </a:ln>
                <a:solidFill>
                  <a:srgbClr val="3494BA">
                    <a:lumMod val="75000"/>
                    <a:lumOff val="25000"/>
                  </a:srgbClr>
                </a:solidFill>
                <a:effectLst/>
                <a:uLnTx/>
                <a:uFillTx/>
                <a:latin typeface="游ゴシック"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0</a:t>
            </a:fld>
            <a:endParaRPr kumimoji="0" lang="en-US" sz="1800" b="0" i="0" u="none" strike="noStrike" kern="1200" cap="none" spc="0" normalizeH="0" baseline="0" noProof="0">
              <a:ln>
                <a:noFill/>
              </a:ln>
              <a:solidFill>
                <a:srgbClr val="3494BA">
                  <a:lumMod val="75000"/>
                  <a:lumOff val="25000"/>
                </a:srgbClr>
              </a:solidFill>
              <a:effectLst/>
              <a:uLnTx/>
              <a:uFillTx/>
              <a:latin typeface="游ゴシック" panose="020F0502020204030204"/>
              <a:ea typeface="+mn-ea"/>
              <a:cs typeface="+mn-cs"/>
            </a:endParaRPr>
          </a:p>
        </p:txBody>
      </p:sp>
    </p:spTree>
    <p:extLst>
      <p:ext uri="{BB962C8B-B14F-4D97-AF65-F5344CB8AC3E}">
        <p14:creationId xmlns:p14="http://schemas.microsoft.com/office/powerpoint/2010/main" val="2906920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7"/>
          <p:cNvSpPr txBox="1">
            <a:spLocks noGrp="1"/>
          </p:cNvSpPr>
          <p:nvPr>
            <p:ph type="title"/>
          </p:nvPr>
        </p:nvSpPr>
        <p:spPr>
          <a:xfrm>
            <a:off x="575894" y="729658"/>
            <a:ext cx="11029616" cy="988332"/>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lt1"/>
              </a:buClr>
              <a:buSzPts val="3600"/>
              <a:buFont typeface="MS PGothic"/>
              <a:buNone/>
            </a:pPr>
            <a:r>
              <a:rPr lang="ja-JP" sz="3600">
                <a:latin typeface="MS PGothic"/>
                <a:ea typeface="MS PGothic"/>
                <a:cs typeface="MS PGothic"/>
                <a:sym typeface="MS PGothic"/>
              </a:rPr>
              <a:t>〜ストリーミング音楽サービスに注目する理由〜</a:t>
            </a:r>
            <a:endParaRPr sz="3600" dirty="0">
              <a:latin typeface="MS PGothic"/>
              <a:ea typeface="MS PGothic"/>
              <a:cs typeface="MS PGothic"/>
              <a:sym typeface="MS PGothic"/>
            </a:endParaRPr>
          </a:p>
        </p:txBody>
      </p:sp>
      <p:sp>
        <p:nvSpPr>
          <p:cNvPr id="163" name="Google Shape;163;p7"/>
          <p:cNvSpPr txBox="1">
            <a:spLocks noGrp="1"/>
          </p:cNvSpPr>
          <p:nvPr>
            <p:ph type="sldNum" idx="12"/>
          </p:nvPr>
        </p:nvSpPr>
        <p:spPr>
          <a:xfrm>
            <a:off x="10692957" y="137795"/>
            <a:ext cx="105251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ltLang="ja-JP"/>
              <a:t>9</a:t>
            </a:fld>
            <a:endParaRPr dirty="0"/>
          </a:p>
        </p:txBody>
      </p:sp>
      <p:sp>
        <p:nvSpPr>
          <p:cNvPr id="164" name="Google Shape;164;p7"/>
          <p:cNvSpPr txBox="1"/>
          <p:nvPr/>
        </p:nvSpPr>
        <p:spPr>
          <a:xfrm>
            <a:off x="7891910" y="6560498"/>
            <a:ext cx="3876382" cy="2539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Arial"/>
                <a:ea typeface="Arial"/>
                <a:cs typeface="Arial"/>
                <a:sym typeface="Arial"/>
              </a:rPr>
              <a:t>https://www.riaj.or.jp/riaj/open/open-record!file?fid=1764</a:t>
            </a:r>
            <a:endParaRPr sz="1050">
              <a:solidFill>
                <a:schemeClr val="dk1"/>
              </a:solidFill>
              <a:latin typeface="Arial"/>
              <a:ea typeface="Arial"/>
              <a:cs typeface="Arial"/>
              <a:sym typeface="Arial"/>
            </a:endParaRPr>
          </a:p>
        </p:txBody>
      </p:sp>
      <p:graphicFrame>
        <p:nvGraphicFramePr>
          <p:cNvPr id="165" name="Google Shape;165;p7"/>
          <p:cNvGraphicFramePr/>
          <p:nvPr>
            <p:extLst>
              <p:ext uri="{D42A27DB-BD31-4B8C-83A1-F6EECF244321}">
                <p14:modId xmlns:p14="http://schemas.microsoft.com/office/powerpoint/2010/main" val="410048782"/>
              </p:ext>
            </p:extLst>
          </p:nvPr>
        </p:nvGraphicFramePr>
        <p:xfrm>
          <a:off x="423708" y="2354580"/>
          <a:ext cx="11333987" cy="4205918"/>
        </p:xfrm>
        <a:graphic>
          <a:graphicData uri="http://schemas.openxmlformats.org/drawingml/2006/chart">
            <c:chart xmlns:c="http://schemas.openxmlformats.org/drawingml/2006/chart" xmlns:r="http://schemas.openxmlformats.org/officeDocument/2006/relationships" r:id="rId3"/>
          </a:graphicData>
        </a:graphic>
      </p:graphicFrame>
      <p:sp>
        <p:nvSpPr>
          <p:cNvPr id="166" name="Google Shape;166;p7"/>
          <p:cNvSpPr txBox="1"/>
          <p:nvPr/>
        </p:nvSpPr>
        <p:spPr>
          <a:xfrm>
            <a:off x="3983217" y="1944728"/>
            <a:ext cx="4214968" cy="4616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2400">
                <a:solidFill>
                  <a:schemeClr val="dk1"/>
                </a:solidFill>
                <a:latin typeface="MS PGothic"/>
                <a:ea typeface="MS PGothic"/>
                <a:cs typeface="MS PGothic"/>
                <a:sym typeface="MS PGothic"/>
              </a:rPr>
              <a:t>世界音楽</a:t>
            </a:r>
            <a:r>
              <a:rPr lang="ja-JP" altLang="en-US" sz="2400">
                <a:solidFill>
                  <a:schemeClr val="dk1"/>
                </a:solidFill>
                <a:latin typeface="MS PGothic"/>
                <a:ea typeface="MS PGothic"/>
                <a:cs typeface="MS PGothic"/>
                <a:sym typeface="MS PGothic"/>
              </a:rPr>
              <a:t>市場の売上金額</a:t>
            </a:r>
            <a:r>
              <a:rPr lang="ja-JP" sz="2400">
                <a:solidFill>
                  <a:schemeClr val="dk1"/>
                </a:solidFill>
                <a:latin typeface="MS PGothic"/>
                <a:ea typeface="MS PGothic"/>
                <a:cs typeface="MS PGothic"/>
                <a:sym typeface="MS PGothic"/>
              </a:rPr>
              <a:t>推移</a:t>
            </a:r>
            <a:endParaRPr dirty="0"/>
          </a:p>
        </p:txBody>
      </p:sp>
    </p:spTree>
    <p:extLst>
      <p:ext uri="{BB962C8B-B14F-4D97-AF65-F5344CB8AC3E}">
        <p14:creationId xmlns:p14="http://schemas.microsoft.com/office/powerpoint/2010/main" val="4532044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678ED1-5CC9-E449-AF34-BE11E88542F0}"/>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ストリーミング音楽サービスに注目する理由</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8E5486D5-DB54-834B-BB4A-B77C00978814}"/>
              </a:ext>
            </a:extLst>
          </p:cNvPr>
          <p:cNvSpPr>
            <a:spLocks noGrp="1"/>
          </p:cNvSpPr>
          <p:nvPr>
            <p:ph type="sldNum" sz="quarter" idx="12"/>
          </p:nvPr>
        </p:nvSpPr>
        <p:spPr/>
        <p:txBody>
          <a:bodyPr/>
          <a:lstStyle/>
          <a:p>
            <a:fld id="{D57F1E4F-1CFF-5643-939E-217C01CDF565}" type="slidenum">
              <a:rPr lang="en-US" smtClean="0"/>
              <a:pPr/>
              <a:t>10</a:t>
            </a:fld>
            <a:endParaRPr lang="en-US"/>
          </a:p>
        </p:txBody>
      </p:sp>
      <p:sp>
        <p:nvSpPr>
          <p:cNvPr id="4" name="テキスト ボックス 3">
            <a:extLst>
              <a:ext uri="{FF2B5EF4-FFF2-40B4-BE49-F238E27FC236}">
                <a16:creationId xmlns:a16="http://schemas.microsoft.com/office/drawing/2014/main" id="{63B01C59-6A1D-1C40-885F-980B465156D6}"/>
              </a:ext>
            </a:extLst>
          </p:cNvPr>
          <p:cNvSpPr txBox="1"/>
          <p:nvPr/>
        </p:nvSpPr>
        <p:spPr>
          <a:xfrm>
            <a:off x="1153292" y="2569779"/>
            <a:ext cx="9874819" cy="584775"/>
          </a:xfrm>
          <a:prstGeom prst="rect">
            <a:avLst/>
          </a:prstGeom>
          <a:noFill/>
        </p:spPr>
        <p:txBody>
          <a:bodyPr wrap="none" rtlCol="0">
            <a:spAutoFit/>
          </a:bodyPr>
          <a:lstStyle/>
          <a:p>
            <a:r>
              <a:rPr kumimoji="1" lang="ja-JP" altLang="en-US" sz="3200" u="sng">
                <a:latin typeface="MS PGothic" panose="020B0600070205080204" pitchFamily="34" charset="-128"/>
                <a:ea typeface="MS PGothic" panose="020B0600070205080204" pitchFamily="34" charset="-128"/>
              </a:rPr>
              <a:t>では、なぜストリーミング音楽サービスが普及したのか？</a:t>
            </a:r>
          </a:p>
        </p:txBody>
      </p:sp>
      <p:sp>
        <p:nvSpPr>
          <p:cNvPr id="6" name="下矢印 5">
            <a:extLst>
              <a:ext uri="{FF2B5EF4-FFF2-40B4-BE49-F238E27FC236}">
                <a16:creationId xmlns:a16="http://schemas.microsoft.com/office/drawing/2014/main" id="{77C7C425-8291-B44C-98B5-A480157E8275}"/>
              </a:ext>
            </a:extLst>
          </p:cNvPr>
          <p:cNvSpPr/>
          <p:nvPr/>
        </p:nvSpPr>
        <p:spPr>
          <a:xfrm>
            <a:off x="5727580" y="3405352"/>
            <a:ext cx="726242" cy="895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a:extLst>
              <a:ext uri="{FF2B5EF4-FFF2-40B4-BE49-F238E27FC236}">
                <a16:creationId xmlns:a16="http://schemas.microsoft.com/office/drawing/2014/main" id="{6D83A0BE-225E-8F41-B688-DC459A3CC585}"/>
              </a:ext>
            </a:extLst>
          </p:cNvPr>
          <p:cNvSpPr/>
          <p:nvPr/>
        </p:nvSpPr>
        <p:spPr>
          <a:xfrm>
            <a:off x="1180968" y="4551650"/>
            <a:ext cx="9819465" cy="1239105"/>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BFC1C061-59E1-3F4E-A965-FC1C788E6564}"/>
              </a:ext>
            </a:extLst>
          </p:cNvPr>
          <p:cNvSpPr txBox="1"/>
          <p:nvPr/>
        </p:nvSpPr>
        <p:spPr>
          <a:xfrm>
            <a:off x="1339239" y="4848036"/>
            <a:ext cx="9502922" cy="646331"/>
          </a:xfrm>
          <a:prstGeom prst="rect">
            <a:avLst/>
          </a:prstGeom>
          <a:noFill/>
        </p:spPr>
        <p:txBody>
          <a:bodyPr wrap="none" rtlCol="0">
            <a:spAutoFit/>
          </a:bodyPr>
          <a:lstStyle/>
          <a:p>
            <a:r>
              <a:rPr kumimoji="1" lang="ja-JP" altLang="en-US" sz="3600">
                <a:latin typeface="MS PGothic" panose="020B0600070205080204" pitchFamily="34" charset="-128"/>
                <a:ea typeface="MS PGothic" panose="020B0600070205080204" pitchFamily="34" charset="-128"/>
              </a:rPr>
              <a:t>音楽デバイスの変化が大きな要因ではないか？</a:t>
            </a:r>
          </a:p>
        </p:txBody>
      </p:sp>
    </p:spTree>
    <p:extLst>
      <p:ext uri="{BB962C8B-B14F-4D97-AF65-F5344CB8AC3E}">
        <p14:creationId xmlns:p14="http://schemas.microsoft.com/office/powerpoint/2010/main" val="2601804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B26126-316D-C349-A253-4C8DEFC05119}"/>
              </a:ext>
            </a:extLst>
          </p:cNvPr>
          <p:cNvSpPr>
            <a:spLocks noGrp="1"/>
          </p:cNvSpPr>
          <p:nvPr>
            <p:ph type="title"/>
          </p:nvPr>
        </p:nvSpPr>
        <p:spPr>
          <a:xfrm>
            <a:off x="575894" y="720359"/>
            <a:ext cx="11029616" cy="988332"/>
          </a:xfrm>
        </p:spPr>
        <p:txBody>
          <a:bodyPr>
            <a:normAutofit fontScale="90000"/>
          </a:bodyPr>
          <a:lstStyle/>
          <a:p>
            <a:br>
              <a:rPr kumimoji="1" lang="en-US" altLang="ja-JP" sz="3600" dirty="0">
                <a:latin typeface="MS PGothic" panose="020B0600070205080204" pitchFamily="34" charset="-128"/>
                <a:ea typeface="MS PGothic" panose="020B0600070205080204" pitchFamily="34" charset="-128"/>
              </a:rPr>
            </a:br>
            <a:r>
              <a:rPr kumimoji="1" lang="ja-JP" altLang="en-US">
                <a:latin typeface="MS PGothic" panose="020B0600070205080204" pitchFamily="34" charset="-128"/>
                <a:ea typeface="MS PGothic" panose="020B0600070205080204" pitchFamily="34" charset="-128"/>
              </a:rPr>
              <a:t>現状分析</a:t>
            </a:r>
            <a:br>
              <a:rPr kumimoji="1" lang="en-US" altLang="ja-JP" sz="3600"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デバイスの変化</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868A672D-F011-BC4B-A8EB-D7020859A0F9}"/>
              </a:ext>
            </a:extLst>
          </p:cNvPr>
          <p:cNvSpPr>
            <a:spLocks noGrp="1"/>
          </p:cNvSpPr>
          <p:nvPr>
            <p:ph type="sldNum" sz="quarter" idx="12"/>
          </p:nvPr>
        </p:nvSpPr>
        <p:spPr/>
        <p:txBody>
          <a:bodyPr/>
          <a:lstStyle/>
          <a:p>
            <a:r>
              <a:rPr lang="en-US" dirty="0"/>
              <a:t>11</a:t>
            </a:r>
          </a:p>
        </p:txBody>
      </p:sp>
      <p:sp>
        <p:nvSpPr>
          <p:cNvPr id="6" name="右矢印 5">
            <a:extLst>
              <a:ext uri="{FF2B5EF4-FFF2-40B4-BE49-F238E27FC236}">
                <a16:creationId xmlns:a16="http://schemas.microsoft.com/office/drawing/2014/main" id="{00B7D755-7956-AE45-83F6-C28484128C44}"/>
              </a:ext>
            </a:extLst>
          </p:cNvPr>
          <p:cNvSpPr/>
          <p:nvPr/>
        </p:nvSpPr>
        <p:spPr>
          <a:xfrm>
            <a:off x="575894" y="3982365"/>
            <a:ext cx="1116957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上矢印 17">
            <a:extLst>
              <a:ext uri="{FF2B5EF4-FFF2-40B4-BE49-F238E27FC236}">
                <a16:creationId xmlns:a16="http://schemas.microsoft.com/office/drawing/2014/main" id="{D1486CF2-A7BE-E447-9E8F-D5587DB57E34}"/>
              </a:ext>
            </a:extLst>
          </p:cNvPr>
          <p:cNvSpPr/>
          <p:nvPr/>
        </p:nvSpPr>
        <p:spPr>
          <a:xfrm>
            <a:off x="1279357" y="3112563"/>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上矢印 36">
            <a:extLst>
              <a:ext uri="{FF2B5EF4-FFF2-40B4-BE49-F238E27FC236}">
                <a16:creationId xmlns:a16="http://schemas.microsoft.com/office/drawing/2014/main" id="{14820C9F-3F16-B649-B5D7-6DF5E76814CF}"/>
              </a:ext>
            </a:extLst>
          </p:cNvPr>
          <p:cNvSpPr/>
          <p:nvPr/>
        </p:nvSpPr>
        <p:spPr>
          <a:xfrm>
            <a:off x="6137195" y="3112562"/>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上矢印 37">
            <a:extLst>
              <a:ext uri="{FF2B5EF4-FFF2-40B4-BE49-F238E27FC236}">
                <a16:creationId xmlns:a16="http://schemas.microsoft.com/office/drawing/2014/main" id="{27EF05A9-CDCB-2B43-9673-C1198D8E4F75}"/>
              </a:ext>
            </a:extLst>
          </p:cNvPr>
          <p:cNvSpPr/>
          <p:nvPr/>
        </p:nvSpPr>
        <p:spPr>
          <a:xfrm>
            <a:off x="8699014" y="3107089"/>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上矢印 38">
            <a:extLst>
              <a:ext uri="{FF2B5EF4-FFF2-40B4-BE49-F238E27FC236}">
                <a16:creationId xmlns:a16="http://schemas.microsoft.com/office/drawing/2014/main" id="{A2B0B3B3-2737-B748-9091-573D7B636131}"/>
              </a:ext>
            </a:extLst>
          </p:cNvPr>
          <p:cNvSpPr/>
          <p:nvPr/>
        </p:nvSpPr>
        <p:spPr>
          <a:xfrm>
            <a:off x="3708276" y="3112563"/>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上矢印 39">
            <a:extLst>
              <a:ext uri="{FF2B5EF4-FFF2-40B4-BE49-F238E27FC236}">
                <a16:creationId xmlns:a16="http://schemas.microsoft.com/office/drawing/2014/main" id="{7AA2F895-4438-4144-90E1-2A8AC8DCA7F6}"/>
              </a:ext>
            </a:extLst>
          </p:cNvPr>
          <p:cNvSpPr/>
          <p:nvPr/>
        </p:nvSpPr>
        <p:spPr>
          <a:xfrm rot="10800000">
            <a:off x="9979241" y="4341490"/>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上矢印 40">
            <a:extLst>
              <a:ext uri="{FF2B5EF4-FFF2-40B4-BE49-F238E27FC236}">
                <a16:creationId xmlns:a16="http://schemas.microsoft.com/office/drawing/2014/main" id="{ABAC413A-7011-C445-B2DE-59D8A96D8B30}"/>
              </a:ext>
            </a:extLst>
          </p:cNvPr>
          <p:cNvSpPr/>
          <p:nvPr/>
        </p:nvSpPr>
        <p:spPr>
          <a:xfrm rot="10800000">
            <a:off x="2371595" y="4348467"/>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上矢印 41">
            <a:extLst>
              <a:ext uri="{FF2B5EF4-FFF2-40B4-BE49-F238E27FC236}">
                <a16:creationId xmlns:a16="http://schemas.microsoft.com/office/drawing/2014/main" id="{65465950-69F0-7F4A-9CD3-9975CDB8EF97}"/>
              </a:ext>
            </a:extLst>
          </p:cNvPr>
          <p:cNvSpPr/>
          <p:nvPr/>
        </p:nvSpPr>
        <p:spPr>
          <a:xfrm rot="10800000">
            <a:off x="4907478" y="4341490"/>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上矢印 42">
            <a:extLst>
              <a:ext uri="{FF2B5EF4-FFF2-40B4-BE49-F238E27FC236}">
                <a16:creationId xmlns:a16="http://schemas.microsoft.com/office/drawing/2014/main" id="{A3C3403E-C02D-A54C-B301-7AFF0BAD405F}"/>
              </a:ext>
            </a:extLst>
          </p:cNvPr>
          <p:cNvSpPr/>
          <p:nvPr/>
        </p:nvSpPr>
        <p:spPr>
          <a:xfrm rot="10800000">
            <a:off x="7443359" y="4346243"/>
            <a:ext cx="484632" cy="9905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88699070-1934-BE44-8A0F-5D8CDFF6CB6A}"/>
              </a:ext>
            </a:extLst>
          </p:cNvPr>
          <p:cNvSpPr txBox="1"/>
          <p:nvPr/>
        </p:nvSpPr>
        <p:spPr>
          <a:xfrm>
            <a:off x="759285" y="2194904"/>
            <a:ext cx="1524776" cy="954107"/>
          </a:xfrm>
          <a:prstGeom prst="rect">
            <a:avLst/>
          </a:prstGeom>
          <a:noFill/>
        </p:spPr>
        <p:txBody>
          <a:bodyPr wrap="none" rtlCol="0">
            <a:spAutoFit/>
          </a:bodyPr>
          <a:lstStyle/>
          <a:p>
            <a:pPr algn="ctr"/>
            <a:r>
              <a:rPr kumimoji="1" lang="ja-JP" altLang="en-US" sz="2800">
                <a:latin typeface="MS PGothic" panose="020B0600070205080204" pitchFamily="34" charset="-128"/>
                <a:ea typeface="MS PGothic" panose="020B0600070205080204" pitchFamily="34" charset="-128"/>
              </a:rPr>
              <a:t>レコード</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（１８７７）</a:t>
            </a:r>
          </a:p>
        </p:txBody>
      </p:sp>
      <p:sp>
        <p:nvSpPr>
          <p:cNvPr id="20" name="テキスト ボックス 19">
            <a:extLst>
              <a:ext uri="{FF2B5EF4-FFF2-40B4-BE49-F238E27FC236}">
                <a16:creationId xmlns:a16="http://schemas.microsoft.com/office/drawing/2014/main" id="{F0A7FD5E-6DE5-594F-84CD-A8E78621C33C}"/>
              </a:ext>
            </a:extLst>
          </p:cNvPr>
          <p:cNvSpPr txBox="1"/>
          <p:nvPr/>
        </p:nvSpPr>
        <p:spPr>
          <a:xfrm>
            <a:off x="2910884" y="2194904"/>
            <a:ext cx="2079415" cy="954107"/>
          </a:xfrm>
          <a:prstGeom prst="rect">
            <a:avLst/>
          </a:prstGeom>
          <a:noFill/>
        </p:spPr>
        <p:txBody>
          <a:bodyPr wrap="none" rtlCol="0">
            <a:spAutoFit/>
          </a:bodyPr>
          <a:lstStyle/>
          <a:p>
            <a:pPr algn="ctr"/>
            <a:r>
              <a:rPr kumimoji="1" lang="ja-JP" altLang="en-US" sz="2800">
                <a:latin typeface="MS PGothic" panose="020B0600070205080204" pitchFamily="34" charset="-128"/>
                <a:ea typeface="MS PGothic" panose="020B0600070205080204" pitchFamily="34" charset="-128"/>
              </a:rPr>
              <a:t>ウォークマン</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（１９７９）</a:t>
            </a:r>
          </a:p>
        </p:txBody>
      </p:sp>
      <p:sp>
        <p:nvSpPr>
          <p:cNvPr id="21" name="テキスト ボックス 20">
            <a:extLst>
              <a:ext uri="{FF2B5EF4-FFF2-40B4-BE49-F238E27FC236}">
                <a16:creationId xmlns:a16="http://schemas.microsoft.com/office/drawing/2014/main" id="{11198CBB-97E5-9F42-A95D-95630190FAB6}"/>
              </a:ext>
            </a:extLst>
          </p:cNvPr>
          <p:cNvSpPr txBox="1"/>
          <p:nvPr/>
        </p:nvSpPr>
        <p:spPr>
          <a:xfrm>
            <a:off x="5229197" y="2194904"/>
            <a:ext cx="2300630"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MD</a:t>
            </a:r>
            <a:r>
              <a:rPr kumimoji="1" lang="ja-JP" altLang="en-US" sz="2800">
                <a:latin typeface="MS PGothic" panose="020B0600070205080204" pitchFamily="34" charset="-128"/>
                <a:ea typeface="MS PGothic" panose="020B0600070205080204" pitchFamily="34" charset="-128"/>
              </a:rPr>
              <a:t>プレイヤー</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（１９９２）</a:t>
            </a:r>
          </a:p>
        </p:txBody>
      </p:sp>
      <p:sp>
        <p:nvSpPr>
          <p:cNvPr id="22" name="テキスト ボックス 21">
            <a:extLst>
              <a:ext uri="{FF2B5EF4-FFF2-40B4-BE49-F238E27FC236}">
                <a16:creationId xmlns:a16="http://schemas.microsoft.com/office/drawing/2014/main" id="{EC52B93D-E519-444D-BDCF-0A7A710F1094}"/>
              </a:ext>
            </a:extLst>
          </p:cNvPr>
          <p:cNvSpPr txBox="1"/>
          <p:nvPr/>
        </p:nvSpPr>
        <p:spPr>
          <a:xfrm>
            <a:off x="6923287" y="5447375"/>
            <a:ext cx="1524776"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iPod</a:t>
            </a:r>
          </a:p>
          <a:p>
            <a:pPr algn="ctr"/>
            <a:r>
              <a:rPr kumimoji="1" lang="ja-JP" altLang="en-US" sz="2800">
                <a:latin typeface="MS PGothic" panose="020B0600070205080204" pitchFamily="34" charset="-128"/>
                <a:ea typeface="MS PGothic" panose="020B0600070205080204" pitchFamily="34" charset="-128"/>
              </a:rPr>
              <a:t>（２００１）</a:t>
            </a:r>
          </a:p>
        </p:txBody>
      </p:sp>
      <p:sp>
        <p:nvSpPr>
          <p:cNvPr id="23" name="テキスト ボックス 22">
            <a:extLst>
              <a:ext uri="{FF2B5EF4-FFF2-40B4-BE49-F238E27FC236}">
                <a16:creationId xmlns:a16="http://schemas.microsoft.com/office/drawing/2014/main" id="{5314B24D-2308-8A49-8EC8-3083BF4E2715}"/>
              </a:ext>
            </a:extLst>
          </p:cNvPr>
          <p:cNvSpPr txBox="1"/>
          <p:nvPr/>
        </p:nvSpPr>
        <p:spPr>
          <a:xfrm>
            <a:off x="8713772" y="5457488"/>
            <a:ext cx="3015569" cy="954107"/>
          </a:xfrm>
          <a:prstGeom prst="rect">
            <a:avLst/>
          </a:prstGeom>
          <a:noFill/>
        </p:spPr>
        <p:txBody>
          <a:bodyPr wrap="none" rtlCol="0">
            <a:spAutoFit/>
          </a:bodyPr>
          <a:lstStyle/>
          <a:p>
            <a:pPr algn="ctr"/>
            <a:r>
              <a:rPr kumimoji="1" lang="ja-JP" altLang="en-US" sz="2800">
                <a:solidFill>
                  <a:srgbClr val="FF0000"/>
                </a:solidFill>
                <a:latin typeface="MS PGothic" panose="020B0600070205080204" pitchFamily="34" charset="-128"/>
                <a:ea typeface="MS PGothic" panose="020B0600070205080204" pitchFamily="34" charset="-128"/>
              </a:rPr>
              <a:t>スマートフォン普及</a:t>
            </a:r>
            <a:endParaRPr kumimoji="1" lang="en-US" altLang="ja-JP" sz="2800" dirty="0">
              <a:solidFill>
                <a:srgbClr val="FF0000"/>
              </a:solidFill>
              <a:latin typeface="MS PGothic" panose="020B0600070205080204" pitchFamily="34" charset="-128"/>
              <a:ea typeface="MS PGothic" panose="020B0600070205080204" pitchFamily="34" charset="-128"/>
            </a:endParaRPr>
          </a:p>
          <a:p>
            <a:pPr algn="ctr"/>
            <a:r>
              <a:rPr kumimoji="1" lang="ja-JP" altLang="en-US" sz="2800">
                <a:solidFill>
                  <a:srgbClr val="FF0000"/>
                </a:solidFill>
                <a:latin typeface="MS PGothic" panose="020B0600070205080204" pitchFamily="34" charset="-128"/>
                <a:ea typeface="MS PGothic" panose="020B0600070205080204" pitchFamily="34" charset="-128"/>
              </a:rPr>
              <a:t>（２０１１</a:t>
            </a:r>
            <a:r>
              <a:rPr kumimoji="1" lang="ja-JP" altLang="en-US">
                <a:solidFill>
                  <a:srgbClr val="FF0000"/>
                </a:solidFill>
              </a:rPr>
              <a:t>）</a:t>
            </a:r>
          </a:p>
        </p:txBody>
      </p:sp>
      <p:sp>
        <p:nvSpPr>
          <p:cNvPr id="24" name="テキスト ボックス 23">
            <a:extLst>
              <a:ext uri="{FF2B5EF4-FFF2-40B4-BE49-F238E27FC236}">
                <a16:creationId xmlns:a16="http://schemas.microsoft.com/office/drawing/2014/main" id="{A6F1D557-BA26-4842-8D2E-15D433AC86CB}"/>
              </a:ext>
            </a:extLst>
          </p:cNvPr>
          <p:cNvSpPr txBox="1"/>
          <p:nvPr/>
        </p:nvSpPr>
        <p:spPr>
          <a:xfrm>
            <a:off x="1222343" y="5447376"/>
            <a:ext cx="2783134" cy="954107"/>
          </a:xfrm>
          <a:prstGeom prst="rect">
            <a:avLst/>
          </a:prstGeom>
          <a:noFill/>
        </p:spPr>
        <p:txBody>
          <a:bodyPr wrap="none" rtlCol="0">
            <a:spAutoFit/>
          </a:bodyPr>
          <a:lstStyle/>
          <a:p>
            <a:pPr algn="ctr"/>
            <a:r>
              <a:rPr kumimoji="1" lang="ja-JP" altLang="en-US" sz="2800">
                <a:latin typeface="MS PGothic" panose="020B0600070205080204" pitchFamily="34" charset="-128"/>
                <a:ea typeface="MS PGothic" panose="020B0600070205080204" pitchFamily="34" charset="-128"/>
              </a:rPr>
              <a:t>コンパクトカセット</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（１９６４）</a:t>
            </a:r>
          </a:p>
        </p:txBody>
      </p:sp>
      <p:sp>
        <p:nvSpPr>
          <p:cNvPr id="25" name="テキスト ボックス 24">
            <a:extLst>
              <a:ext uri="{FF2B5EF4-FFF2-40B4-BE49-F238E27FC236}">
                <a16:creationId xmlns:a16="http://schemas.microsoft.com/office/drawing/2014/main" id="{AE1A54C5-67DB-B74A-A61D-55BF2EEF4DD1}"/>
              </a:ext>
            </a:extLst>
          </p:cNvPr>
          <p:cNvSpPr txBox="1"/>
          <p:nvPr/>
        </p:nvSpPr>
        <p:spPr>
          <a:xfrm>
            <a:off x="4013105" y="5447375"/>
            <a:ext cx="2273379"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CD</a:t>
            </a:r>
            <a:r>
              <a:rPr kumimoji="1" lang="ja-JP" altLang="en-US" sz="2800">
                <a:latin typeface="MS PGothic" panose="020B0600070205080204" pitchFamily="34" charset="-128"/>
                <a:ea typeface="MS PGothic" panose="020B0600070205080204" pitchFamily="34" charset="-128"/>
              </a:rPr>
              <a:t>プレイヤー</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（１９８６）</a:t>
            </a:r>
          </a:p>
        </p:txBody>
      </p:sp>
      <p:sp>
        <p:nvSpPr>
          <p:cNvPr id="27" name="テキスト ボックス 26">
            <a:extLst>
              <a:ext uri="{FF2B5EF4-FFF2-40B4-BE49-F238E27FC236}">
                <a16:creationId xmlns:a16="http://schemas.microsoft.com/office/drawing/2014/main" id="{ABB345BB-0B68-0649-872E-56C703FC1C11}"/>
              </a:ext>
            </a:extLst>
          </p:cNvPr>
          <p:cNvSpPr txBox="1"/>
          <p:nvPr/>
        </p:nvSpPr>
        <p:spPr>
          <a:xfrm>
            <a:off x="8250998" y="2194904"/>
            <a:ext cx="1383713"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iPhone</a:t>
            </a:r>
          </a:p>
          <a:p>
            <a:pPr algn="ctr"/>
            <a:r>
              <a:rPr kumimoji="1" lang="en-US" altLang="ja-JP" sz="2800" dirty="0">
                <a:latin typeface="MS PGothic" panose="020B0600070205080204" pitchFamily="34" charset="-128"/>
                <a:ea typeface="MS PGothic" panose="020B0600070205080204" pitchFamily="34" charset="-128"/>
              </a:rPr>
              <a:t>(</a:t>
            </a:r>
            <a:r>
              <a:rPr kumimoji="1" lang="ja-JP" altLang="en-US" sz="2800">
                <a:latin typeface="MS PGothic" panose="020B0600070205080204" pitchFamily="34" charset="-128"/>
                <a:ea typeface="MS PGothic" panose="020B0600070205080204" pitchFamily="34" charset="-128"/>
              </a:rPr>
              <a:t>２００１</a:t>
            </a:r>
            <a:r>
              <a:rPr kumimoji="1" lang="en-US" altLang="ja-JP" sz="2800" dirty="0">
                <a:latin typeface="MS PGothic" panose="020B0600070205080204" pitchFamily="34" charset="-128"/>
                <a:ea typeface="MS PGothic" panose="020B0600070205080204" pitchFamily="34" charset="-128"/>
              </a:rPr>
              <a:t>)</a:t>
            </a:r>
          </a:p>
        </p:txBody>
      </p:sp>
      <p:sp>
        <p:nvSpPr>
          <p:cNvPr id="29" name="角丸四角形 28">
            <a:extLst>
              <a:ext uri="{FF2B5EF4-FFF2-40B4-BE49-F238E27FC236}">
                <a16:creationId xmlns:a16="http://schemas.microsoft.com/office/drawing/2014/main" id="{32289F9D-4998-E84D-9999-4F9CE5F9BFB4}"/>
              </a:ext>
            </a:extLst>
          </p:cNvPr>
          <p:cNvSpPr/>
          <p:nvPr/>
        </p:nvSpPr>
        <p:spPr>
          <a:xfrm>
            <a:off x="8500455" y="5457488"/>
            <a:ext cx="3442202" cy="954107"/>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4242337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3B5EB-64B8-F24F-BA67-00025BD8D683}"/>
              </a:ext>
            </a:extLst>
          </p:cNvPr>
          <p:cNvSpPr>
            <a:spLocks noGrp="1"/>
          </p:cNvSpPr>
          <p:nvPr>
            <p:ph type="title"/>
          </p:nvPr>
        </p:nvSpPr>
        <p:spPr/>
        <p:txBody>
          <a:bodyPr>
            <a:normAutofit fontScale="90000"/>
          </a:bodyPr>
          <a:lstStyle/>
          <a:p>
            <a:r>
              <a:rPr kumimoji="1" lang="ja-JP" altLang="en-US">
                <a:latin typeface="MS PGothic" panose="020B0600070205080204" pitchFamily="34" charset="-128"/>
                <a:ea typeface="MS PGothic" panose="020B0600070205080204" pitchFamily="34" charset="-128"/>
              </a:rPr>
              <a:t>現状分析</a:t>
            </a:r>
            <a:br>
              <a:rPr kumimoji="1" lang="en-US" altLang="ja-JP" sz="3600"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デバイスの変化</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5C449511-6B19-AB44-8FC8-F379F09F6164}"/>
              </a:ext>
            </a:extLst>
          </p:cNvPr>
          <p:cNvSpPr>
            <a:spLocks noGrp="1"/>
          </p:cNvSpPr>
          <p:nvPr>
            <p:ph type="sldNum" sz="quarter" idx="12"/>
          </p:nvPr>
        </p:nvSpPr>
        <p:spPr/>
        <p:txBody>
          <a:bodyPr/>
          <a:lstStyle/>
          <a:p>
            <a:fld id="{D57F1E4F-1CFF-5643-939E-217C01CDF565}" type="slidenum">
              <a:rPr lang="en-US" smtClean="0"/>
              <a:pPr/>
              <a:t>12</a:t>
            </a:fld>
            <a:endParaRPr lang="en-US"/>
          </a:p>
        </p:txBody>
      </p:sp>
      <p:graphicFrame>
        <p:nvGraphicFramePr>
          <p:cNvPr id="5" name="コンテンツ プレースホルダー 6">
            <a:extLst>
              <a:ext uri="{FF2B5EF4-FFF2-40B4-BE49-F238E27FC236}">
                <a16:creationId xmlns:a16="http://schemas.microsoft.com/office/drawing/2014/main" id="{407EEB3C-A962-E746-B30E-AC77C77A6348}"/>
              </a:ext>
            </a:extLst>
          </p:cNvPr>
          <p:cNvGraphicFramePr>
            <a:graphicFrameLocks/>
          </p:cNvGraphicFramePr>
          <p:nvPr/>
        </p:nvGraphicFramePr>
        <p:xfrm>
          <a:off x="581192" y="1940230"/>
          <a:ext cx="11121545" cy="47686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692031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7D6965-036C-074E-A63F-A6A11F312464}"/>
              </a:ext>
            </a:extLst>
          </p:cNvPr>
          <p:cNvSpPr>
            <a:spLocks noGrp="1"/>
          </p:cNvSpPr>
          <p:nvPr>
            <p:ph type="title"/>
          </p:nvPr>
        </p:nvSpPr>
        <p:spPr/>
        <p:txBody>
          <a:bodyPr>
            <a:normAutofit fontScale="90000"/>
          </a:bodyPr>
          <a:lstStyle/>
          <a:p>
            <a:r>
              <a:rPr kumimoji="1" lang="ja-JP" altLang="en-US">
                <a:latin typeface="MS PGothic" panose="020B0600070205080204" pitchFamily="34" charset="-128"/>
                <a:ea typeface="MS PGothic" panose="020B0600070205080204" pitchFamily="34" charset="-128"/>
              </a:rPr>
              <a:t>現状分析</a:t>
            </a:r>
            <a:br>
              <a:rPr kumimoji="1" lang="en-US" altLang="ja-JP"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デバイスの変化</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3E134BDE-304E-5644-9211-2AA84CC5ADA3}"/>
              </a:ext>
            </a:extLst>
          </p:cNvPr>
          <p:cNvSpPr>
            <a:spLocks noGrp="1"/>
          </p:cNvSpPr>
          <p:nvPr>
            <p:ph type="sldNum" sz="quarter" idx="12"/>
          </p:nvPr>
        </p:nvSpPr>
        <p:spPr/>
        <p:txBody>
          <a:bodyPr/>
          <a:lstStyle/>
          <a:p>
            <a:fld id="{D57F1E4F-1CFF-5643-939E-217C01CDF565}" type="slidenum">
              <a:rPr lang="en-US" smtClean="0"/>
              <a:pPr/>
              <a:t>13</a:t>
            </a:fld>
            <a:endParaRPr lang="en-US"/>
          </a:p>
        </p:txBody>
      </p:sp>
      <p:sp>
        <p:nvSpPr>
          <p:cNvPr id="7" name="テキスト ボックス 6">
            <a:extLst>
              <a:ext uri="{FF2B5EF4-FFF2-40B4-BE49-F238E27FC236}">
                <a16:creationId xmlns:a16="http://schemas.microsoft.com/office/drawing/2014/main" id="{2BAC3F27-C662-4249-AB2B-5823FFA37866}"/>
              </a:ext>
            </a:extLst>
          </p:cNvPr>
          <p:cNvSpPr txBox="1"/>
          <p:nvPr/>
        </p:nvSpPr>
        <p:spPr>
          <a:xfrm>
            <a:off x="1291149" y="5099221"/>
            <a:ext cx="9599103" cy="707886"/>
          </a:xfrm>
          <a:prstGeom prst="rect">
            <a:avLst/>
          </a:prstGeom>
          <a:noFill/>
        </p:spPr>
        <p:txBody>
          <a:bodyPr wrap="none" rtlCol="0">
            <a:spAutoFit/>
          </a:bodyPr>
          <a:lstStyle/>
          <a:p>
            <a:r>
              <a:rPr kumimoji="1" lang="ja-JP" altLang="en-US" sz="4000">
                <a:solidFill>
                  <a:srgbClr val="FF0000"/>
                </a:solidFill>
                <a:latin typeface="MS PGothic" panose="020B0600070205080204" pitchFamily="34" charset="-128"/>
                <a:ea typeface="MS PGothic" panose="020B0600070205080204" pitchFamily="34" charset="-128"/>
              </a:rPr>
              <a:t>ストリーミングサービスが普及してきている。</a:t>
            </a:r>
          </a:p>
        </p:txBody>
      </p:sp>
      <p:sp>
        <p:nvSpPr>
          <p:cNvPr id="8" name="角丸四角形 7">
            <a:extLst>
              <a:ext uri="{FF2B5EF4-FFF2-40B4-BE49-F238E27FC236}">
                <a16:creationId xmlns:a16="http://schemas.microsoft.com/office/drawing/2014/main" id="{EC76FA6C-5018-9C46-9B47-D0DB2A9D88EC}"/>
              </a:ext>
            </a:extLst>
          </p:cNvPr>
          <p:cNvSpPr/>
          <p:nvPr/>
        </p:nvSpPr>
        <p:spPr>
          <a:xfrm>
            <a:off x="901719" y="4781999"/>
            <a:ext cx="10377964" cy="1342331"/>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2794BE28-686B-7840-9C84-D2C4F3EDA6A8}"/>
              </a:ext>
            </a:extLst>
          </p:cNvPr>
          <p:cNvSpPr txBox="1"/>
          <p:nvPr/>
        </p:nvSpPr>
        <p:spPr>
          <a:xfrm>
            <a:off x="376491" y="2358191"/>
            <a:ext cx="11428418" cy="1077218"/>
          </a:xfrm>
          <a:prstGeom prst="rect">
            <a:avLst/>
          </a:prstGeom>
          <a:noFill/>
        </p:spPr>
        <p:txBody>
          <a:bodyPr wrap="square" rtlCol="0">
            <a:spAutoFit/>
          </a:bodyPr>
          <a:lstStyle/>
          <a:p>
            <a:r>
              <a:rPr kumimoji="1" lang="ja-JP" altLang="en-US" sz="3200">
                <a:latin typeface="MS PGothic" panose="020B0600070205080204" pitchFamily="34" charset="-128"/>
                <a:ea typeface="MS PGothic" panose="020B0600070205080204" pitchFamily="34" charset="-128"/>
              </a:rPr>
              <a:t>スマートフォンが普及しネットワーク通信が可能</a:t>
            </a:r>
            <a:endParaRPr kumimoji="1" lang="en-US" altLang="ja-JP" sz="3200" dirty="0">
              <a:latin typeface="MS PGothic" panose="020B0600070205080204" pitchFamily="34" charset="-128"/>
              <a:ea typeface="MS PGothic" panose="020B0600070205080204" pitchFamily="34" charset="-128"/>
            </a:endParaRPr>
          </a:p>
          <a:p>
            <a:r>
              <a:rPr kumimoji="1" lang="ja-JP" altLang="en-US" sz="3200">
                <a:latin typeface="MS PGothic" panose="020B0600070205080204" pitchFamily="34" charset="-128"/>
                <a:ea typeface="MS PGothic" panose="020B0600070205080204" pitchFamily="34" charset="-128"/>
              </a:rPr>
              <a:t>且つ持ち運び可能になった為、音楽を以前よりも聴きやすくなった。</a:t>
            </a:r>
            <a:endParaRPr kumimoji="1" lang="en-US" altLang="ja-JP" sz="3200" dirty="0">
              <a:latin typeface="MS PGothic" panose="020B0600070205080204" pitchFamily="34" charset="-128"/>
              <a:ea typeface="MS PGothic" panose="020B0600070205080204" pitchFamily="34" charset="-128"/>
            </a:endParaRPr>
          </a:p>
        </p:txBody>
      </p:sp>
      <p:sp>
        <p:nvSpPr>
          <p:cNvPr id="10" name="下矢印 9">
            <a:extLst>
              <a:ext uri="{FF2B5EF4-FFF2-40B4-BE49-F238E27FC236}">
                <a16:creationId xmlns:a16="http://schemas.microsoft.com/office/drawing/2014/main" id="{D3EA7D5C-8D87-B34B-BE3E-D088BE71A124}"/>
              </a:ext>
            </a:extLst>
          </p:cNvPr>
          <p:cNvSpPr/>
          <p:nvPr/>
        </p:nvSpPr>
        <p:spPr>
          <a:xfrm>
            <a:off x="5621884" y="3619500"/>
            <a:ext cx="937634"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6C8C62A2-24DA-9540-B462-7611871E5616}"/>
              </a:ext>
            </a:extLst>
          </p:cNvPr>
          <p:cNvSpPr txBox="1"/>
          <p:nvPr/>
        </p:nvSpPr>
        <p:spPr>
          <a:xfrm>
            <a:off x="841248" y="4240381"/>
            <a:ext cx="2852063" cy="523220"/>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それによって、、、</a:t>
            </a:r>
          </a:p>
        </p:txBody>
      </p:sp>
    </p:spTree>
    <p:extLst>
      <p:ext uri="{BB962C8B-B14F-4D97-AF65-F5344CB8AC3E}">
        <p14:creationId xmlns:p14="http://schemas.microsoft.com/office/powerpoint/2010/main" val="212604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662085-2AEE-E144-B650-0458FB659866}"/>
              </a:ext>
            </a:extLst>
          </p:cNvPr>
          <p:cNvSpPr>
            <a:spLocks noGrp="1"/>
          </p:cNvSpPr>
          <p:nvPr>
            <p:ph type="title"/>
          </p:nvPr>
        </p:nvSpPr>
        <p:spPr/>
        <p:txBody>
          <a:bodyPr>
            <a:normAutofit/>
          </a:bodyPr>
          <a:lstStyle/>
          <a:p>
            <a:endParaRPr kumimoji="1" lang="ja-JP" altLang="en-US" sz="3600"/>
          </a:p>
        </p:txBody>
      </p:sp>
      <p:sp>
        <p:nvSpPr>
          <p:cNvPr id="3" name="スライド番号プレースホルダー 2">
            <a:extLst>
              <a:ext uri="{FF2B5EF4-FFF2-40B4-BE49-F238E27FC236}">
                <a16:creationId xmlns:a16="http://schemas.microsoft.com/office/drawing/2014/main" id="{7FE44309-F265-E340-A583-E429B01BDCA6}"/>
              </a:ext>
            </a:extLst>
          </p:cNvPr>
          <p:cNvSpPr>
            <a:spLocks noGrp="1"/>
          </p:cNvSpPr>
          <p:nvPr>
            <p:ph type="sldNum" sz="quarter" idx="12"/>
          </p:nvPr>
        </p:nvSpPr>
        <p:spPr/>
        <p:txBody>
          <a:bodyPr/>
          <a:lstStyle/>
          <a:p>
            <a:fld id="{D57F1E4F-1CFF-5643-939E-217C01CDF565}" type="slidenum">
              <a:rPr lang="en-US" smtClean="0"/>
              <a:pPr/>
              <a:t>14</a:t>
            </a:fld>
            <a:endParaRPr lang="en-US"/>
          </a:p>
        </p:txBody>
      </p:sp>
      <p:sp>
        <p:nvSpPr>
          <p:cNvPr id="4" name="テキスト ボックス 3">
            <a:extLst>
              <a:ext uri="{FF2B5EF4-FFF2-40B4-BE49-F238E27FC236}">
                <a16:creationId xmlns:a16="http://schemas.microsoft.com/office/drawing/2014/main" id="{B50F9833-56BC-A64C-976A-0456351C14A2}"/>
              </a:ext>
            </a:extLst>
          </p:cNvPr>
          <p:cNvSpPr txBox="1"/>
          <p:nvPr/>
        </p:nvSpPr>
        <p:spPr>
          <a:xfrm>
            <a:off x="1913917" y="3067967"/>
            <a:ext cx="8353569" cy="523220"/>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では、ストリーミング音楽サービスの良さはなんでしょう</a:t>
            </a:r>
            <a:endParaRPr kumimoji="1" lang="en-US" altLang="ja-JP" sz="2800" dirty="0">
              <a:latin typeface="MS PGothic" panose="020B0600070205080204" pitchFamily="34" charset="-128"/>
              <a:ea typeface="MS PGothic" panose="020B0600070205080204" pitchFamily="34" charset="-128"/>
            </a:endParaRPr>
          </a:p>
        </p:txBody>
      </p:sp>
      <p:pic>
        <p:nvPicPr>
          <p:cNvPr id="9" name="コンテンツ プレースホルダー 5" descr="Grammatica - onderwerp hv12 - Lesmateriaal - Wikiwijs">
            <a:extLst>
              <a:ext uri="{FF2B5EF4-FFF2-40B4-BE49-F238E27FC236}">
                <a16:creationId xmlns:a16="http://schemas.microsoft.com/office/drawing/2014/main" id="{CA9F4779-4DA9-6D46-B6AD-35D1856085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67656" y="4315887"/>
            <a:ext cx="2465412" cy="2542113"/>
          </a:xfrm>
          <a:prstGeom prst="rect">
            <a:avLst/>
          </a:prstGeom>
        </p:spPr>
      </p:pic>
      <p:sp>
        <p:nvSpPr>
          <p:cNvPr id="10" name="雲形吹き出し 9">
            <a:extLst>
              <a:ext uri="{FF2B5EF4-FFF2-40B4-BE49-F238E27FC236}">
                <a16:creationId xmlns:a16="http://schemas.microsoft.com/office/drawing/2014/main" id="{F0EE4E62-57D0-264E-84C3-ECC0F19E7EDE}"/>
              </a:ext>
            </a:extLst>
          </p:cNvPr>
          <p:cNvSpPr/>
          <p:nvPr/>
        </p:nvSpPr>
        <p:spPr>
          <a:xfrm flipH="1">
            <a:off x="811767" y="2343267"/>
            <a:ext cx="10557870" cy="2369273"/>
          </a:xfrm>
          <a:prstGeom prst="cloudCallou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30233622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E516A3E-6CCA-1B42-82B4-D66844100F8E}"/>
              </a:ext>
            </a:extLst>
          </p:cNvPr>
          <p:cNvSpPr>
            <a:spLocks noGrp="1"/>
          </p:cNvSpPr>
          <p:nvPr>
            <p:ph type="title"/>
          </p:nvPr>
        </p:nvSpPr>
        <p:spPr/>
        <p:txBody>
          <a:bodyPr>
            <a:normAutofit fontScale="90000"/>
          </a:bodyPr>
          <a:lstStyle/>
          <a:p>
            <a:r>
              <a:rPr kumimoji="1" lang="ja-JP" altLang="en-US">
                <a:latin typeface="MS PGothic" panose="020B0600070205080204" pitchFamily="34" charset="-128"/>
                <a:ea typeface="MS PGothic" panose="020B0600070205080204" pitchFamily="34" charset="-128"/>
              </a:rPr>
              <a:t>現状分析</a:t>
            </a:r>
            <a:br>
              <a:rPr kumimoji="1" lang="en-US" altLang="ja-JP" sz="3600"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ストリーミング音楽サービスの良さ</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BACFB2D1-DF99-E445-A662-4F45B0EC6BB2}"/>
              </a:ext>
            </a:extLst>
          </p:cNvPr>
          <p:cNvSpPr>
            <a:spLocks noGrp="1"/>
          </p:cNvSpPr>
          <p:nvPr>
            <p:ph type="sldNum" sz="quarter" idx="12"/>
          </p:nvPr>
        </p:nvSpPr>
        <p:spPr/>
        <p:txBody>
          <a:bodyPr/>
          <a:lstStyle/>
          <a:p>
            <a:fld id="{D57F1E4F-1CFF-5643-939E-217C01CDF565}" type="slidenum">
              <a:rPr lang="en-US" smtClean="0"/>
              <a:pPr/>
              <a:t>15</a:t>
            </a:fld>
            <a:endParaRPr lang="en-US"/>
          </a:p>
        </p:txBody>
      </p:sp>
      <p:sp>
        <p:nvSpPr>
          <p:cNvPr id="9" name="右矢印 8">
            <a:extLst>
              <a:ext uri="{FF2B5EF4-FFF2-40B4-BE49-F238E27FC236}">
                <a16:creationId xmlns:a16="http://schemas.microsoft.com/office/drawing/2014/main" id="{30319535-61A6-B245-8EC0-EE85F29AA3FD}"/>
              </a:ext>
            </a:extLst>
          </p:cNvPr>
          <p:cNvSpPr/>
          <p:nvPr/>
        </p:nvSpPr>
        <p:spPr>
          <a:xfrm>
            <a:off x="575894" y="3982365"/>
            <a:ext cx="1116957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上矢印 9">
            <a:extLst>
              <a:ext uri="{FF2B5EF4-FFF2-40B4-BE49-F238E27FC236}">
                <a16:creationId xmlns:a16="http://schemas.microsoft.com/office/drawing/2014/main" id="{58E60154-4CDC-2E4C-8BA5-2EF581B5BC0F}"/>
              </a:ext>
            </a:extLst>
          </p:cNvPr>
          <p:cNvSpPr/>
          <p:nvPr/>
        </p:nvSpPr>
        <p:spPr>
          <a:xfrm>
            <a:off x="1279357" y="3112563"/>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上矢印 10">
            <a:extLst>
              <a:ext uri="{FF2B5EF4-FFF2-40B4-BE49-F238E27FC236}">
                <a16:creationId xmlns:a16="http://schemas.microsoft.com/office/drawing/2014/main" id="{EFDA27F2-23AB-EA43-84D8-1AFE798B25E6}"/>
              </a:ext>
            </a:extLst>
          </p:cNvPr>
          <p:cNvSpPr/>
          <p:nvPr/>
        </p:nvSpPr>
        <p:spPr>
          <a:xfrm>
            <a:off x="5640394" y="3149011"/>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上矢印 11">
            <a:extLst>
              <a:ext uri="{FF2B5EF4-FFF2-40B4-BE49-F238E27FC236}">
                <a16:creationId xmlns:a16="http://schemas.microsoft.com/office/drawing/2014/main" id="{6B0C15AB-2AA0-9547-92B5-A09A9BF32F80}"/>
              </a:ext>
            </a:extLst>
          </p:cNvPr>
          <p:cNvSpPr/>
          <p:nvPr/>
        </p:nvSpPr>
        <p:spPr>
          <a:xfrm>
            <a:off x="9528015" y="3112562"/>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上矢印 12">
            <a:extLst>
              <a:ext uri="{FF2B5EF4-FFF2-40B4-BE49-F238E27FC236}">
                <a16:creationId xmlns:a16="http://schemas.microsoft.com/office/drawing/2014/main" id="{EEAB1600-CB81-1B49-A0D6-A99C173CEB7C}"/>
              </a:ext>
            </a:extLst>
          </p:cNvPr>
          <p:cNvSpPr/>
          <p:nvPr/>
        </p:nvSpPr>
        <p:spPr>
          <a:xfrm>
            <a:off x="3533343" y="3128006"/>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上矢印 13">
            <a:extLst>
              <a:ext uri="{FF2B5EF4-FFF2-40B4-BE49-F238E27FC236}">
                <a16:creationId xmlns:a16="http://schemas.microsoft.com/office/drawing/2014/main" id="{CFBF9D4A-489F-584F-868F-7FF524F0339A}"/>
              </a:ext>
            </a:extLst>
          </p:cNvPr>
          <p:cNvSpPr/>
          <p:nvPr/>
        </p:nvSpPr>
        <p:spPr>
          <a:xfrm rot="10800000">
            <a:off x="8875331" y="4341491"/>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上矢印 14">
            <a:extLst>
              <a:ext uri="{FF2B5EF4-FFF2-40B4-BE49-F238E27FC236}">
                <a16:creationId xmlns:a16="http://schemas.microsoft.com/office/drawing/2014/main" id="{A9FD7016-E2CD-EF48-B043-B516271A07E0}"/>
              </a:ext>
            </a:extLst>
          </p:cNvPr>
          <p:cNvSpPr/>
          <p:nvPr/>
        </p:nvSpPr>
        <p:spPr>
          <a:xfrm rot="10800000">
            <a:off x="2193497" y="4348467"/>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上矢印 15">
            <a:extLst>
              <a:ext uri="{FF2B5EF4-FFF2-40B4-BE49-F238E27FC236}">
                <a16:creationId xmlns:a16="http://schemas.microsoft.com/office/drawing/2014/main" id="{FFC4D903-6AE3-2F46-B83D-BE859348B45C}"/>
              </a:ext>
            </a:extLst>
          </p:cNvPr>
          <p:cNvSpPr/>
          <p:nvPr/>
        </p:nvSpPr>
        <p:spPr>
          <a:xfrm rot="10800000">
            <a:off x="4295732" y="4341491"/>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上矢印 16">
            <a:extLst>
              <a:ext uri="{FF2B5EF4-FFF2-40B4-BE49-F238E27FC236}">
                <a16:creationId xmlns:a16="http://schemas.microsoft.com/office/drawing/2014/main" id="{03ECA05E-0EE3-6F4F-A89B-E5A9F66B6DD2}"/>
              </a:ext>
            </a:extLst>
          </p:cNvPr>
          <p:cNvSpPr/>
          <p:nvPr/>
        </p:nvSpPr>
        <p:spPr>
          <a:xfrm rot="10800000">
            <a:off x="6573437" y="4348467"/>
            <a:ext cx="484632" cy="9883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A0112788-508D-D944-9035-DB2FE73CCCD0}"/>
              </a:ext>
            </a:extLst>
          </p:cNvPr>
          <p:cNvSpPr txBox="1"/>
          <p:nvPr/>
        </p:nvSpPr>
        <p:spPr>
          <a:xfrm>
            <a:off x="654289" y="2194904"/>
            <a:ext cx="1734769" cy="954107"/>
          </a:xfrm>
          <a:prstGeom prst="rect">
            <a:avLst/>
          </a:prstGeom>
          <a:noFill/>
        </p:spPr>
        <p:txBody>
          <a:bodyPr wrap="none" rtlCol="0">
            <a:spAutoFit/>
          </a:bodyPr>
          <a:lstStyle/>
          <a:p>
            <a:pPr algn="ctr"/>
            <a:r>
              <a:rPr kumimoji="1" lang="ja-JP" altLang="en-US" sz="2800">
                <a:latin typeface="MS PGothic" panose="020B0600070205080204" pitchFamily="34" charset="-128"/>
                <a:ea typeface="MS PGothic" panose="020B0600070205080204" pitchFamily="34" charset="-128"/>
              </a:rPr>
              <a:t>レコード版</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1877</a:t>
            </a:r>
            <a:r>
              <a:rPr kumimoji="1" lang="ja-JP" altLang="en-US" sz="2800">
                <a:latin typeface="MS PGothic" panose="020B0600070205080204" pitchFamily="34" charset="-128"/>
                <a:ea typeface="MS PGothic" panose="020B0600070205080204" pitchFamily="34" charset="-128"/>
              </a:rPr>
              <a:t>）</a:t>
            </a:r>
          </a:p>
        </p:txBody>
      </p:sp>
      <p:sp>
        <p:nvSpPr>
          <p:cNvPr id="20" name="テキスト ボックス 19">
            <a:extLst>
              <a:ext uri="{FF2B5EF4-FFF2-40B4-BE49-F238E27FC236}">
                <a16:creationId xmlns:a16="http://schemas.microsoft.com/office/drawing/2014/main" id="{CA6816DF-45D5-5742-A62D-850043E04313}"/>
              </a:ext>
            </a:extLst>
          </p:cNvPr>
          <p:cNvSpPr txBox="1"/>
          <p:nvPr/>
        </p:nvSpPr>
        <p:spPr>
          <a:xfrm>
            <a:off x="3959255" y="5444502"/>
            <a:ext cx="1261885"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MD</a:t>
            </a: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1992</a:t>
            </a:r>
            <a:r>
              <a:rPr kumimoji="1" lang="ja-JP" altLang="en-US" sz="2800">
                <a:latin typeface="MS PGothic" panose="020B0600070205080204" pitchFamily="34" charset="-128"/>
                <a:ea typeface="MS PGothic" panose="020B0600070205080204" pitchFamily="34" charset="-128"/>
              </a:rPr>
              <a:t>）</a:t>
            </a:r>
          </a:p>
        </p:txBody>
      </p:sp>
      <p:sp>
        <p:nvSpPr>
          <p:cNvPr id="22" name="テキスト ボックス 21">
            <a:extLst>
              <a:ext uri="{FF2B5EF4-FFF2-40B4-BE49-F238E27FC236}">
                <a16:creationId xmlns:a16="http://schemas.microsoft.com/office/drawing/2014/main" id="{B24BEF91-96DA-674B-A81C-FB8FB98BF547}"/>
              </a:ext>
            </a:extLst>
          </p:cNvPr>
          <p:cNvSpPr txBox="1"/>
          <p:nvPr/>
        </p:nvSpPr>
        <p:spPr>
          <a:xfrm>
            <a:off x="7622147" y="2191841"/>
            <a:ext cx="4296368" cy="954107"/>
          </a:xfrm>
          <a:prstGeom prst="rect">
            <a:avLst/>
          </a:prstGeom>
          <a:noFill/>
        </p:spPr>
        <p:txBody>
          <a:bodyPr wrap="none" rtlCol="0">
            <a:spAutoFit/>
          </a:bodyPr>
          <a:lstStyle/>
          <a:p>
            <a:pPr algn="ctr"/>
            <a:r>
              <a:rPr kumimoji="1" lang="ja-JP" altLang="en-US" sz="2800">
                <a:solidFill>
                  <a:srgbClr val="FF0000"/>
                </a:solidFill>
                <a:latin typeface="MS PGothic" panose="020B0600070205080204" pitchFamily="34" charset="-128"/>
                <a:ea typeface="MS PGothic" panose="020B0600070205080204" pitchFamily="34" charset="-128"/>
              </a:rPr>
              <a:t>ストリーミング音楽サービス</a:t>
            </a:r>
            <a:endParaRPr kumimoji="1" lang="en-US" altLang="ja-JP" sz="2800" dirty="0">
              <a:solidFill>
                <a:srgbClr val="FF0000"/>
              </a:solidFill>
              <a:latin typeface="MS PGothic" panose="020B0600070205080204" pitchFamily="34" charset="-128"/>
              <a:ea typeface="MS PGothic" panose="020B0600070205080204" pitchFamily="34" charset="-128"/>
            </a:endParaRPr>
          </a:p>
          <a:p>
            <a:pPr algn="ctr"/>
            <a:r>
              <a:rPr kumimoji="1" lang="ja-JP" altLang="en-US" sz="2800">
                <a:solidFill>
                  <a:srgbClr val="FF0000"/>
                </a:solidFill>
                <a:latin typeface="MS PGothic" panose="020B0600070205080204" pitchFamily="34" charset="-128"/>
                <a:ea typeface="MS PGothic" panose="020B0600070205080204" pitchFamily="34" charset="-128"/>
              </a:rPr>
              <a:t>（</a:t>
            </a:r>
            <a:r>
              <a:rPr kumimoji="1" lang="en-US" altLang="ja-JP" sz="2800" dirty="0">
                <a:solidFill>
                  <a:srgbClr val="FF0000"/>
                </a:solidFill>
                <a:latin typeface="MS PGothic" panose="020B0600070205080204" pitchFamily="34" charset="-128"/>
                <a:ea typeface="MS PGothic" panose="020B0600070205080204" pitchFamily="34" charset="-128"/>
              </a:rPr>
              <a:t>2008</a:t>
            </a:r>
            <a:r>
              <a:rPr kumimoji="1" lang="ja-JP" altLang="en-US" sz="2800">
                <a:solidFill>
                  <a:srgbClr val="FF0000"/>
                </a:solidFill>
                <a:latin typeface="MS PGothic" panose="020B0600070205080204" pitchFamily="34" charset="-128"/>
                <a:ea typeface="MS PGothic" panose="020B0600070205080204" pitchFamily="34" charset="-128"/>
              </a:rPr>
              <a:t>）</a:t>
            </a:r>
            <a:endParaRPr kumimoji="1" lang="en-US" altLang="ja-JP" sz="2800" dirty="0">
              <a:solidFill>
                <a:srgbClr val="FF0000"/>
              </a:solidFill>
              <a:latin typeface="MS PGothic" panose="020B0600070205080204" pitchFamily="34" charset="-128"/>
              <a:ea typeface="MS PGothic" panose="020B0600070205080204" pitchFamily="34" charset="-128"/>
            </a:endParaRPr>
          </a:p>
        </p:txBody>
      </p:sp>
      <p:sp>
        <p:nvSpPr>
          <p:cNvPr id="23" name="テキスト ボックス 22">
            <a:extLst>
              <a:ext uri="{FF2B5EF4-FFF2-40B4-BE49-F238E27FC236}">
                <a16:creationId xmlns:a16="http://schemas.microsoft.com/office/drawing/2014/main" id="{0B734049-1BA2-EE46-A4B8-EFA3E5C13352}"/>
              </a:ext>
            </a:extLst>
          </p:cNvPr>
          <p:cNvSpPr txBox="1"/>
          <p:nvPr/>
        </p:nvSpPr>
        <p:spPr>
          <a:xfrm>
            <a:off x="1782428" y="5442265"/>
            <a:ext cx="1306768" cy="954107"/>
          </a:xfrm>
          <a:prstGeom prst="rect">
            <a:avLst/>
          </a:prstGeom>
          <a:noFill/>
        </p:spPr>
        <p:txBody>
          <a:bodyPr wrap="none" rtlCol="0">
            <a:spAutoFit/>
          </a:bodyPr>
          <a:lstStyle/>
          <a:p>
            <a:pPr algn="ctr"/>
            <a:r>
              <a:rPr kumimoji="1" lang="ja-JP" altLang="en-US" sz="2800">
                <a:latin typeface="MS PGothic" panose="020B0600070205080204" pitchFamily="34" charset="-128"/>
                <a:ea typeface="MS PGothic" panose="020B0600070205080204" pitchFamily="34" charset="-128"/>
              </a:rPr>
              <a:t>カセット</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1964</a:t>
            </a:r>
            <a:r>
              <a:rPr kumimoji="1" lang="ja-JP" altLang="en-US" sz="2800">
                <a:latin typeface="MS PGothic" panose="020B0600070205080204" pitchFamily="34" charset="-128"/>
                <a:ea typeface="MS PGothic" panose="020B0600070205080204" pitchFamily="34" charset="-128"/>
              </a:rPr>
              <a:t>）</a:t>
            </a:r>
          </a:p>
        </p:txBody>
      </p:sp>
      <p:sp>
        <p:nvSpPr>
          <p:cNvPr id="24" name="テキスト ボックス 23">
            <a:extLst>
              <a:ext uri="{FF2B5EF4-FFF2-40B4-BE49-F238E27FC236}">
                <a16:creationId xmlns:a16="http://schemas.microsoft.com/office/drawing/2014/main" id="{5A3E342D-4A68-E247-803E-050B0965F29F}"/>
              </a:ext>
            </a:extLst>
          </p:cNvPr>
          <p:cNvSpPr txBox="1"/>
          <p:nvPr/>
        </p:nvSpPr>
        <p:spPr>
          <a:xfrm>
            <a:off x="3171219" y="2194904"/>
            <a:ext cx="1261885"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CD</a:t>
            </a: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1986</a:t>
            </a:r>
            <a:r>
              <a:rPr kumimoji="1" lang="ja-JP" altLang="en-US" sz="2800">
                <a:latin typeface="MS PGothic" panose="020B0600070205080204" pitchFamily="34" charset="-128"/>
                <a:ea typeface="MS PGothic" panose="020B0600070205080204" pitchFamily="34" charset="-128"/>
              </a:rPr>
              <a:t>）</a:t>
            </a:r>
          </a:p>
        </p:txBody>
      </p:sp>
      <p:sp>
        <p:nvSpPr>
          <p:cNvPr id="25" name="テキスト ボックス 24">
            <a:extLst>
              <a:ext uri="{FF2B5EF4-FFF2-40B4-BE49-F238E27FC236}">
                <a16:creationId xmlns:a16="http://schemas.microsoft.com/office/drawing/2014/main" id="{76A4A84B-C57D-FC4D-88A6-B015189EA2F4}"/>
              </a:ext>
            </a:extLst>
          </p:cNvPr>
          <p:cNvSpPr txBox="1"/>
          <p:nvPr/>
        </p:nvSpPr>
        <p:spPr>
          <a:xfrm>
            <a:off x="5061906" y="5451478"/>
            <a:ext cx="3507692" cy="954107"/>
          </a:xfrm>
          <a:prstGeom prst="rect">
            <a:avLst/>
          </a:prstGeom>
          <a:noFill/>
        </p:spPr>
        <p:txBody>
          <a:bodyPr wrap="none" rtlCol="0">
            <a:spAutoFit/>
          </a:bodyPr>
          <a:lstStyle/>
          <a:p>
            <a:pPr algn="ctr"/>
            <a:r>
              <a:rPr kumimoji="1" lang="ja-JP" altLang="en-US" sz="2800">
                <a:latin typeface="MS PGothic" panose="020B0600070205080204" pitchFamily="34" charset="-128"/>
                <a:ea typeface="MS PGothic" panose="020B0600070205080204" pitchFamily="34" charset="-128"/>
              </a:rPr>
              <a:t>違法ダウンロード増加</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2000</a:t>
            </a:r>
            <a:r>
              <a:rPr kumimoji="1" lang="ja-JP" altLang="en-US" sz="2800">
                <a:latin typeface="MS PGothic" panose="020B0600070205080204" pitchFamily="34" charset="-128"/>
                <a:ea typeface="MS PGothic" panose="020B0600070205080204" pitchFamily="34" charset="-128"/>
              </a:rPr>
              <a:t>年代）</a:t>
            </a:r>
            <a:endParaRPr kumimoji="1" lang="en-US" altLang="ja-JP" sz="2800" dirty="0">
              <a:latin typeface="MS PGothic" panose="020B0600070205080204" pitchFamily="34" charset="-128"/>
              <a:ea typeface="MS PGothic" panose="020B0600070205080204" pitchFamily="34" charset="-128"/>
            </a:endParaRPr>
          </a:p>
        </p:txBody>
      </p:sp>
      <p:sp>
        <p:nvSpPr>
          <p:cNvPr id="26" name="テキスト ボックス 25">
            <a:extLst>
              <a:ext uri="{FF2B5EF4-FFF2-40B4-BE49-F238E27FC236}">
                <a16:creationId xmlns:a16="http://schemas.microsoft.com/office/drawing/2014/main" id="{72E6DF4A-A0B5-1243-8EBC-F95816AC25BC}"/>
              </a:ext>
            </a:extLst>
          </p:cNvPr>
          <p:cNvSpPr txBox="1"/>
          <p:nvPr/>
        </p:nvSpPr>
        <p:spPr>
          <a:xfrm>
            <a:off x="5248341" y="2191841"/>
            <a:ext cx="1261885"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MP</a:t>
            </a:r>
            <a:r>
              <a:rPr kumimoji="1" lang="ja-JP" altLang="en-US" sz="2800">
                <a:latin typeface="MS PGothic" panose="020B0600070205080204" pitchFamily="34" charset="-128"/>
                <a:ea typeface="MS PGothic" panose="020B0600070205080204" pitchFamily="34" charset="-128"/>
              </a:rPr>
              <a:t>３</a:t>
            </a:r>
            <a:endParaRPr kumimoji="1" lang="en-US" altLang="ja-JP" sz="2800" dirty="0">
              <a:latin typeface="MS PGothic" panose="020B0600070205080204" pitchFamily="34" charset="-128"/>
              <a:ea typeface="MS PGothic" panose="020B0600070205080204" pitchFamily="34" charset="-128"/>
            </a:endParaRP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1996</a:t>
            </a:r>
            <a:r>
              <a:rPr kumimoji="1" lang="ja-JP" altLang="en-US" sz="2800">
                <a:latin typeface="MS PGothic" panose="020B0600070205080204" pitchFamily="34" charset="-128"/>
                <a:ea typeface="MS PGothic" panose="020B0600070205080204" pitchFamily="34" charset="-128"/>
              </a:rPr>
              <a:t>）</a:t>
            </a:r>
          </a:p>
        </p:txBody>
      </p:sp>
      <p:sp>
        <p:nvSpPr>
          <p:cNvPr id="27" name="テキスト ボックス 26">
            <a:extLst>
              <a:ext uri="{FF2B5EF4-FFF2-40B4-BE49-F238E27FC236}">
                <a16:creationId xmlns:a16="http://schemas.microsoft.com/office/drawing/2014/main" id="{4AC63FB3-BEB0-8C4D-9199-187C141B9BA0}"/>
              </a:ext>
            </a:extLst>
          </p:cNvPr>
          <p:cNvSpPr txBox="1"/>
          <p:nvPr/>
        </p:nvSpPr>
        <p:spPr>
          <a:xfrm>
            <a:off x="8650486" y="5437749"/>
            <a:ext cx="1261885" cy="954107"/>
          </a:xfrm>
          <a:prstGeom prst="rect">
            <a:avLst/>
          </a:prstGeom>
          <a:noFill/>
        </p:spPr>
        <p:txBody>
          <a:bodyPr wrap="none" rtlCol="0">
            <a:spAutoFit/>
          </a:bodyPr>
          <a:lstStyle/>
          <a:p>
            <a:pPr algn="ctr"/>
            <a:r>
              <a:rPr kumimoji="1" lang="en-US" altLang="ja-JP" sz="2800" dirty="0">
                <a:latin typeface="MS PGothic" panose="020B0600070205080204" pitchFamily="34" charset="-128"/>
                <a:ea typeface="MS PGothic" panose="020B0600070205080204" pitchFamily="34" charset="-128"/>
              </a:rPr>
              <a:t>iTunes</a:t>
            </a:r>
          </a:p>
          <a:p>
            <a:pPr algn="ctr"/>
            <a:r>
              <a:rPr kumimoji="1" lang="ja-JP" altLang="en-US" sz="2800">
                <a:latin typeface="MS PGothic" panose="020B0600070205080204" pitchFamily="34" charset="-128"/>
                <a:ea typeface="MS PGothic" panose="020B0600070205080204" pitchFamily="34" charset="-128"/>
              </a:rPr>
              <a:t>（</a:t>
            </a:r>
            <a:r>
              <a:rPr kumimoji="1" lang="en-US" altLang="ja-JP" sz="2800" dirty="0">
                <a:latin typeface="MS PGothic" panose="020B0600070205080204" pitchFamily="34" charset="-128"/>
                <a:ea typeface="MS PGothic" panose="020B0600070205080204" pitchFamily="34" charset="-128"/>
              </a:rPr>
              <a:t>2003</a:t>
            </a:r>
            <a:r>
              <a:rPr kumimoji="1" lang="ja-JP" altLang="en-US" sz="2800">
                <a:latin typeface="MS PGothic" panose="020B0600070205080204" pitchFamily="34" charset="-128"/>
                <a:ea typeface="MS PGothic" panose="020B0600070205080204" pitchFamily="34" charset="-128"/>
              </a:rPr>
              <a:t>）</a:t>
            </a:r>
          </a:p>
        </p:txBody>
      </p:sp>
      <p:sp>
        <p:nvSpPr>
          <p:cNvPr id="28" name="角丸四角形 27">
            <a:extLst>
              <a:ext uri="{FF2B5EF4-FFF2-40B4-BE49-F238E27FC236}">
                <a16:creationId xmlns:a16="http://schemas.microsoft.com/office/drawing/2014/main" id="{CD8E8E01-6894-D243-9962-064FF7FBAE33}"/>
              </a:ext>
            </a:extLst>
          </p:cNvPr>
          <p:cNvSpPr/>
          <p:nvPr/>
        </p:nvSpPr>
        <p:spPr>
          <a:xfrm>
            <a:off x="7544873" y="2141810"/>
            <a:ext cx="4450915" cy="954107"/>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4286625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712FA5-B383-8842-B670-8B41DCCC4126}"/>
              </a:ext>
            </a:extLst>
          </p:cNvPr>
          <p:cNvSpPr>
            <a:spLocks noGrp="1"/>
          </p:cNvSpPr>
          <p:nvPr>
            <p:ph type="title"/>
          </p:nvPr>
        </p:nvSpPr>
        <p:spPr/>
        <p:txBody>
          <a:bodyPr/>
          <a:lstStyle/>
          <a:p>
            <a:r>
              <a:rPr lang="ja-JP" altLang="en-US" sz="2500">
                <a:latin typeface="MS PGothic" panose="020B0600070205080204" pitchFamily="34" charset="-128"/>
                <a:ea typeface="MS PGothic" panose="020B0600070205080204" pitchFamily="34" charset="-128"/>
              </a:rPr>
              <a:t>現状分析</a:t>
            </a:r>
            <a:br>
              <a:rPr lang="en-US" altLang="ja-JP" dirty="0">
                <a:latin typeface="MS PGothic" panose="020B0600070205080204" pitchFamily="34" charset="-128"/>
                <a:ea typeface="MS PGothic" panose="020B0600070205080204" pitchFamily="34" charset="-128"/>
              </a:rPr>
            </a:br>
            <a:r>
              <a:rPr lang="en-US" altLang="ja-JP" sz="3200" dirty="0">
                <a:latin typeface="MS PGothic" panose="020B0600070205080204" pitchFamily="34" charset="-128"/>
                <a:ea typeface="MS PGothic" panose="020B0600070205080204" pitchFamily="34" charset="-128"/>
              </a:rPr>
              <a:t>〜</a:t>
            </a:r>
            <a:r>
              <a:rPr lang="ja-JP" altLang="en-US" sz="3200">
                <a:latin typeface="MS PGothic" panose="020B0600070205080204" pitchFamily="34" charset="-128"/>
                <a:ea typeface="MS PGothic" panose="020B0600070205080204" pitchFamily="34" charset="-128"/>
              </a:rPr>
              <a:t>ストリーミング音楽サービスの良さ</a:t>
            </a:r>
            <a:r>
              <a:rPr lang="en-US" altLang="ja-JP" sz="3200" dirty="0">
                <a:latin typeface="MS PGothic" panose="020B0600070205080204" pitchFamily="34" charset="-128"/>
                <a:ea typeface="MS PGothic" panose="020B0600070205080204" pitchFamily="34" charset="-128"/>
              </a:rPr>
              <a:t>〜</a:t>
            </a:r>
            <a:endParaRPr kumimoji="1" lang="ja-JP" altLang="en-US" dirty="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9B91D4C2-F4FE-D947-BA68-5402286C99B9}"/>
              </a:ext>
            </a:extLst>
          </p:cNvPr>
          <p:cNvSpPr>
            <a:spLocks noGrp="1"/>
          </p:cNvSpPr>
          <p:nvPr>
            <p:ph type="sldNum" sz="quarter" idx="12"/>
          </p:nvPr>
        </p:nvSpPr>
        <p:spPr/>
        <p:txBody>
          <a:bodyPr/>
          <a:lstStyle/>
          <a:p>
            <a:fld id="{D57F1E4F-1CFF-5643-939E-217C01CDF565}" type="slidenum">
              <a:rPr lang="en-US" smtClean="0"/>
              <a:pPr/>
              <a:t>16</a:t>
            </a:fld>
            <a:endParaRPr lang="en-US"/>
          </a:p>
        </p:txBody>
      </p:sp>
      <p:graphicFrame>
        <p:nvGraphicFramePr>
          <p:cNvPr id="8" name="表 6">
            <a:extLst>
              <a:ext uri="{FF2B5EF4-FFF2-40B4-BE49-F238E27FC236}">
                <a16:creationId xmlns:a16="http://schemas.microsoft.com/office/drawing/2014/main" id="{D0D71F16-BBEA-43C8-A210-1440F7A41224}"/>
              </a:ext>
            </a:extLst>
          </p:cNvPr>
          <p:cNvGraphicFramePr>
            <a:graphicFrameLocks noGrp="1"/>
          </p:cNvGraphicFramePr>
          <p:nvPr/>
        </p:nvGraphicFramePr>
        <p:xfrm>
          <a:off x="1658377" y="2075227"/>
          <a:ext cx="3858503" cy="4559253"/>
        </p:xfrm>
        <a:graphic>
          <a:graphicData uri="http://schemas.openxmlformats.org/drawingml/2006/table">
            <a:tbl>
              <a:tblPr firstRow="1" bandRow="1">
                <a:tableStyleId>{5C22544A-7EE6-4342-B048-85BDC9FD1C3A}</a:tableStyleId>
              </a:tblPr>
              <a:tblGrid>
                <a:gridCol w="3858503">
                  <a:extLst>
                    <a:ext uri="{9D8B030D-6E8A-4147-A177-3AD203B41FA5}">
                      <a16:colId xmlns:a16="http://schemas.microsoft.com/office/drawing/2014/main" val="924315931"/>
                    </a:ext>
                  </a:extLst>
                </a:gridCol>
              </a:tblGrid>
              <a:tr h="871519">
                <a:tc>
                  <a:txBody>
                    <a:bodyPr/>
                    <a:lstStyle/>
                    <a:p>
                      <a:pPr algn="ctr"/>
                      <a:r>
                        <a:rPr kumimoji="1" lang="ja-JP" altLang="en-US" sz="3200" dirty="0">
                          <a:latin typeface="ＭＳ Ｐゴシック" panose="020B0600070205080204" pitchFamily="50" charset="-128"/>
                          <a:ea typeface="ＭＳ Ｐゴシック" panose="020B0600070205080204" pitchFamily="50" charset="-128"/>
                        </a:rPr>
                        <a:t>ダウンロード</a:t>
                      </a:r>
                    </a:p>
                  </a:txBody>
                  <a:tcPr anchor="ctr"/>
                </a:tc>
                <a:extLst>
                  <a:ext uri="{0D108BD9-81ED-4DB2-BD59-A6C34878D82A}">
                    <a16:rowId xmlns:a16="http://schemas.microsoft.com/office/drawing/2014/main" val="705022344"/>
                  </a:ext>
                </a:extLst>
              </a:tr>
              <a:tr h="3687734">
                <a:tc>
                  <a:txBody>
                    <a:bodyPr/>
                    <a:lstStyle/>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ー曲単位で音楽を購入</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ー音楽を無形に所有する</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ーオンラインで購入し</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00000"/>
                        </a:lnSpc>
                      </a:pPr>
                      <a:r>
                        <a:rPr kumimoji="1" lang="ja-JP" altLang="en-US" sz="2000" dirty="0">
                          <a:latin typeface="ＭＳ Ｐゴシック" panose="020B0600070205080204" pitchFamily="50" charset="-128"/>
                          <a:ea typeface="ＭＳ Ｐゴシック" panose="020B0600070205080204" pitchFamily="50" charset="-128"/>
                        </a:rPr>
                        <a:t>　 オフラインでも再生可能</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ー端末自体の容量が埋まる</a:t>
                      </a:r>
                      <a:endParaRPr kumimoji="1" lang="en-US" altLang="ja-JP" sz="2000" dirty="0">
                        <a:latin typeface="ＭＳ Ｐゴシック" panose="020B0600070205080204" pitchFamily="50" charset="-128"/>
                        <a:ea typeface="ＭＳ Ｐゴシック" panose="020B0600070205080204" pitchFamily="50" charset="-128"/>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1" lang="ja-JP" altLang="en-US" sz="2000" dirty="0">
                          <a:latin typeface="ＭＳ Ｐゴシック" panose="020B0600070205080204" pitchFamily="50" charset="-128"/>
                          <a:ea typeface="ＭＳ Ｐゴシック" panose="020B0600070205080204" pitchFamily="50" charset="-128"/>
                        </a:rPr>
                        <a:t>ー購入した音楽のみ聴ける</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ー音質に変化なし</a:t>
                      </a:r>
                    </a:p>
                  </a:txBody>
                  <a:tcPr/>
                </a:tc>
                <a:extLst>
                  <a:ext uri="{0D108BD9-81ED-4DB2-BD59-A6C34878D82A}">
                    <a16:rowId xmlns:a16="http://schemas.microsoft.com/office/drawing/2014/main" val="1433869455"/>
                  </a:ext>
                </a:extLst>
              </a:tr>
            </a:tbl>
          </a:graphicData>
        </a:graphic>
      </p:graphicFrame>
      <p:graphicFrame>
        <p:nvGraphicFramePr>
          <p:cNvPr id="10" name="表 6">
            <a:extLst>
              <a:ext uri="{FF2B5EF4-FFF2-40B4-BE49-F238E27FC236}">
                <a16:creationId xmlns:a16="http://schemas.microsoft.com/office/drawing/2014/main" id="{A50EFD72-422D-4215-A964-BD53E9875EE6}"/>
              </a:ext>
            </a:extLst>
          </p:cNvPr>
          <p:cNvGraphicFramePr>
            <a:graphicFrameLocks noGrp="1"/>
          </p:cNvGraphicFramePr>
          <p:nvPr/>
        </p:nvGraphicFramePr>
        <p:xfrm>
          <a:off x="6090702" y="2080401"/>
          <a:ext cx="3858504" cy="4568551"/>
        </p:xfrm>
        <a:graphic>
          <a:graphicData uri="http://schemas.openxmlformats.org/drawingml/2006/table">
            <a:tbl>
              <a:tblPr firstRow="1" bandRow="1">
                <a:tableStyleId>{5C22544A-7EE6-4342-B048-85BDC9FD1C3A}</a:tableStyleId>
              </a:tblPr>
              <a:tblGrid>
                <a:gridCol w="3858504">
                  <a:extLst>
                    <a:ext uri="{9D8B030D-6E8A-4147-A177-3AD203B41FA5}">
                      <a16:colId xmlns:a16="http://schemas.microsoft.com/office/drawing/2014/main" val="924315931"/>
                    </a:ext>
                  </a:extLst>
                </a:gridCol>
              </a:tblGrid>
              <a:tr h="858426">
                <a:tc>
                  <a:txBody>
                    <a:bodyPr/>
                    <a:lstStyle/>
                    <a:p>
                      <a:pPr algn="ctr"/>
                      <a:r>
                        <a:rPr kumimoji="1" lang="ja-JP" altLang="en-US" sz="2400" dirty="0">
                          <a:latin typeface="ＭＳ Ｐゴシック" panose="020B0600070205080204" pitchFamily="50" charset="-128"/>
                          <a:ea typeface="ＭＳ Ｐゴシック" panose="020B0600070205080204" pitchFamily="50" charset="-128"/>
                        </a:rPr>
                        <a:t>ストリーミング音楽サービス</a:t>
                      </a:r>
                    </a:p>
                  </a:txBody>
                  <a:tcPr anchor="ctr"/>
                </a:tc>
                <a:extLst>
                  <a:ext uri="{0D108BD9-81ED-4DB2-BD59-A6C34878D82A}">
                    <a16:rowId xmlns:a16="http://schemas.microsoft.com/office/drawing/2014/main" val="705022344"/>
                  </a:ext>
                </a:extLst>
              </a:tr>
              <a:tr h="3710125">
                <a:tc>
                  <a:txBody>
                    <a:bodyPr/>
                    <a:lstStyle/>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ー定額制で聞き放題</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ー音楽を所有しない</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ーオンラインのみでないと</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00000"/>
                        </a:lnSpc>
                      </a:pPr>
                      <a:r>
                        <a:rPr kumimoji="1" lang="ja-JP" altLang="en-US" sz="2000" dirty="0">
                          <a:latin typeface="ＭＳ Ｐゴシック" panose="020B0600070205080204" pitchFamily="50" charset="-128"/>
                          <a:ea typeface="ＭＳ Ｐゴシック" panose="020B0600070205080204" pitchFamily="50" charset="-128"/>
                        </a:rPr>
                        <a:t>　　音楽は聴けない</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ー端末自体の容量は埋まらない</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ー様々な曲が聞ける</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50000"/>
                        </a:lnSpc>
                      </a:pPr>
                      <a:r>
                        <a:rPr kumimoji="1" lang="ja-JP" altLang="en-US" sz="2000" dirty="0">
                          <a:latin typeface="ＭＳ Ｐゴシック" panose="020B0600070205080204" pitchFamily="50" charset="-128"/>
                          <a:ea typeface="ＭＳ Ｐゴシック" panose="020B0600070205080204" pitchFamily="50" charset="-128"/>
                        </a:rPr>
                        <a:t>ーネットワーク環境によっては</a:t>
                      </a:r>
                      <a:endParaRPr kumimoji="1" lang="en-US" altLang="ja-JP" sz="2000" dirty="0">
                        <a:latin typeface="ＭＳ Ｐゴシック" panose="020B0600070205080204" pitchFamily="50" charset="-128"/>
                        <a:ea typeface="ＭＳ Ｐゴシック" panose="020B0600070205080204" pitchFamily="50" charset="-128"/>
                      </a:endParaRPr>
                    </a:p>
                    <a:p>
                      <a:pPr>
                        <a:lnSpc>
                          <a:spcPct val="100000"/>
                        </a:lnSpc>
                      </a:pPr>
                      <a:r>
                        <a:rPr kumimoji="1" lang="ja-JP" altLang="en-US" sz="2000" dirty="0">
                          <a:latin typeface="ＭＳ Ｐゴシック" panose="020B0600070205080204" pitchFamily="50" charset="-128"/>
                          <a:ea typeface="ＭＳ Ｐゴシック" panose="020B0600070205080204" pitchFamily="50" charset="-128"/>
                        </a:rPr>
                        <a:t>　　音質が下がることもある</a:t>
                      </a:r>
                      <a:endParaRPr kumimoji="1" lang="en-US" altLang="ja-JP" sz="2000" dirty="0">
                        <a:latin typeface="ＭＳ Ｐゴシック" panose="020B0600070205080204" pitchFamily="50" charset="-128"/>
                        <a:ea typeface="ＭＳ Ｐゴシック" panose="020B0600070205080204" pitchFamily="50" charset="-128"/>
                      </a:endParaRPr>
                    </a:p>
                  </a:txBody>
                  <a:tcPr/>
                </a:tc>
                <a:extLst>
                  <a:ext uri="{0D108BD9-81ED-4DB2-BD59-A6C34878D82A}">
                    <a16:rowId xmlns:a16="http://schemas.microsoft.com/office/drawing/2014/main" val="1433869455"/>
                  </a:ext>
                </a:extLst>
              </a:tr>
            </a:tbl>
          </a:graphicData>
        </a:graphic>
      </p:graphicFrame>
    </p:spTree>
    <p:extLst>
      <p:ext uri="{BB962C8B-B14F-4D97-AF65-F5344CB8AC3E}">
        <p14:creationId xmlns:p14="http://schemas.microsoft.com/office/powerpoint/2010/main" val="1514618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45CE47-CD62-554B-96B4-9DC292A13CF9}"/>
              </a:ext>
            </a:extLst>
          </p:cNvPr>
          <p:cNvSpPr>
            <a:spLocks noGrp="1"/>
          </p:cNvSpPr>
          <p:nvPr>
            <p:ph type="title"/>
          </p:nvPr>
        </p:nvSpPr>
        <p:spPr/>
        <p:txBody>
          <a:bodyPr>
            <a:normAutofit fontScale="90000"/>
          </a:bodyPr>
          <a:lstStyle/>
          <a:p>
            <a:r>
              <a:rPr kumimoji="1" lang="ja-JP" altLang="en-US">
                <a:latin typeface="MS PGothic" panose="020B0600070205080204" pitchFamily="34" charset="-128"/>
                <a:ea typeface="MS PGothic" panose="020B0600070205080204" pitchFamily="34" charset="-128"/>
              </a:rPr>
              <a:t>現状分析</a:t>
            </a:r>
            <a:br>
              <a:rPr kumimoji="1" lang="en-US" altLang="ja-JP" sz="3600"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ストリーミング音楽サービスの良さ</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F98F9BD0-89CC-F94E-92C9-373D221D1571}"/>
              </a:ext>
            </a:extLst>
          </p:cNvPr>
          <p:cNvSpPr>
            <a:spLocks noGrp="1"/>
          </p:cNvSpPr>
          <p:nvPr>
            <p:ph type="sldNum" sz="quarter" idx="12"/>
          </p:nvPr>
        </p:nvSpPr>
        <p:spPr/>
        <p:txBody>
          <a:bodyPr/>
          <a:lstStyle/>
          <a:p>
            <a:fld id="{D57F1E4F-1CFF-5643-939E-217C01CDF565}" type="slidenum">
              <a:rPr lang="en-US" smtClean="0"/>
              <a:pPr/>
              <a:t>17</a:t>
            </a:fld>
            <a:endParaRPr lang="en-US"/>
          </a:p>
        </p:txBody>
      </p:sp>
      <p:sp>
        <p:nvSpPr>
          <p:cNvPr id="6" name="テキスト ボックス 5">
            <a:extLst>
              <a:ext uri="{FF2B5EF4-FFF2-40B4-BE49-F238E27FC236}">
                <a16:creationId xmlns:a16="http://schemas.microsoft.com/office/drawing/2014/main" id="{D053E471-03B6-7B42-9745-8C2F965C8CFD}"/>
              </a:ext>
            </a:extLst>
          </p:cNvPr>
          <p:cNvSpPr txBox="1"/>
          <p:nvPr/>
        </p:nvSpPr>
        <p:spPr>
          <a:xfrm>
            <a:off x="575894" y="2057599"/>
            <a:ext cx="5373587" cy="523220"/>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ストリーミング音楽サービスの特徴</a:t>
            </a:r>
            <a:endParaRPr kumimoji="1" lang="en-US" altLang="ja-JP" sz="2800" dirty="0">
              <a:latin typeface="MS PGothic" panose="020B0600070205080204" pitchFamily="34" charset="-128"/>
              <a:ea typeface="MS PGothic" panose="020B0600070205080204" pitchFamily="34" charset="-128"/>
            </a:endParaRPr>
          </a:p>
        </p:txBody>
      </p:sp>
      <p:sp>
        <p:nvSpPr>
          <p:cNvPr id="5" name="角丸四角形 4">
            <a:extLst>
              <a:ext uri="{FF2B5EF4-FFF2-40B4-BE49-F238E27FC236}">
                <a16:creationId xmlns:a16="http://schemas.microsoft.com/office/drawing/2014/main" id="{41FC499C-A51B-B347-B9D0-6819D0D93F5E}"/>
              </a:ext>
            </a:extLst>
          </p:cNvPr>
          <p:cNvSpPr/>
          <p:nvPr/>
        </p:nvSpPr>
        <p:spPr>
          <a:xfrm>
            <a:off x="1171245" y="2580819"/>
            <a:ext cx="9838914" cy="1696363"/>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6BE51FD9-8761-ED45-9E02-BF95539A8AFA}"/>
              </a:ext>
            </a:extLst>
          </p:cNvPr>
          <p:cNvSpPr txBox="1"/>
          <p:nvPr/>
        </p:nvSpPr>
        <p:spPr>
          <a:xfrm>
            <a:off x="1600530" y="2736502"/>
            <a:ext cx="8980344" cy="1384995"/>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・容量を使用しない</a:t>
            </a:r>
            <a:r>
              <a:rPr kumimoji="1" lang="en-US" altLang="ja-JP" sz="2800" dirty="0">
                <a:latin typeface="MS PGothic" panose="020B0600070205080204" pitchFamily="34" charset="-128"/>
                <a:ea typeface="MS PGothic" panose="020B0600070205080204" pitchFamily="34" charset="-128"/>
              </a:rPr>
              <a:t>  </a:t>
            </a:r>
            <a:r>
              <a:rPr kumimoji="1" lang="ja-JP" altLang="en-US" sz="2800">
                <a:latin typeface="MS PGothic" panose="020B0600070205080204" pitchFamily="34" charset="-128"/>
                <a:ea typeface="MS PGothic" panose="020B0600070205080204" pitchFamily="34" charset="-128"/>
              </a:rPr>
              <a:t>・</a:t>
            </a:r>
            <a:r>
              <a:rPr kumimoji="1" lang="ja-JP" altLang="en-US" sz="2800">
                <a:solidFill>
                  <a:srgbClr val="FF0000"/>
                </a:solidFill>
                <a:latin typeface="MS PGothic" panose="020B0600070205080204" pitchFamily="34" charset="-128"/>
                <a:ea typeface="MS PGothic" panose="020B0600070205080204" pitchFamily="34" charset="-128"/>
              </a:rPr>
              <a:t>プレイリスト</a:t>
            </a:r>
            <a:endParaRPr kumimoji="1" lang="en-US" altLang="ja-JP" sz="2800" dirty="0">
              <a:solidFill>
                <a:srgbClr val="FF0000"/>
              </a:solidFill>
              <a:latin typeface="MS PGothic" panose="020B0600070205080204" pitchFamily="34" charset="-128"/>
              <a:ea typeface="MS PGothic" panose="020B0600070205080204" pitchFamily="34" charset="-128"/>
            </a:endParaRPr>
          </a:p>
          <a:p>
            <a:r>
              <a:rPr kumimoji="1" lang="ja-JP" altLang="en-US" sz="2800">
                <a:latin typeface="MS PGothic" panose="020B0600070205080204" pitchFamily="34" charset="-128"/>
                <a:ea typeface="MS PGothic" panose="020B0600070205080204" pitchFamily="34" charset="-128"/>
              </a:rPr>
              <a:t>・月額</a:t>
            </a:r>
            <a:r>
              <a:rPr kumimoji="1" lang="en-US" altLang="ja-JP" sz="2800" dirty="0">
                <a:latin typeface="MS PGothic" panose="020B0600070205080204" pitchFamily="34" charset="-128"/>
                <a:ea typeface="MS PGothic" panose="020B0600070205080204" pitchFamily="34" charset="-128"/>
              </a:rPr>
              <a:t> </a:t>
            </a:r>
            <a:r>
              <a:rPr kumimoji="1" lang="ja-JP" altLang="en-US" sz="2800">
                <a:latin typeface="MS PGothic" panose="020B0600070205080204" pitchFamily="34" charset="-128"/>
                <a:ea typeface="MS PGothic" panose="020B0600070205080204" pitchFamily="34" charset="-128"/>
              </a:rPr>
              <a:t> ・聴き放題</a:t>
            </a:r>
            <a:endParaRPr kumimoji="1" lang="en-US" altLang="ja-JP" sz="2800" dirty="0">
              <a:latin typeface="MS PGothic" panose="020B0600070205080204" pitchFamily="34" charset="-128"/>
              <a:ea typeface="MS PGothic" panose="020B0600070205080204" pitchFamily="34" charset="-128"/>
            </a:endParaRPr>
          </a:p>
          <a:p>
            <a:r>
              <a:rPr kumimoji="1" lang="ja-JP" altLang="en-US" sz="2800">
                <a:latin typeface="MS PGothic" panose="020B0600070205080204" pitchFamily="34" charset="-128"/>
                <a:ea typeface="MS PGothic" panose="020B0600070205080204" pitchFamily="34" charset="-128"/>
              </a:rPr>
              <a:t>・ネットワーク回線があれば、どこでも聴ける・検索しやすい</a:t>
            </a:r>
            <a:endParaRPr kumimoji="1" lang="en-US" altLang="ja-JP" sz="2800" dirty="0">
              <a:latin typeface="MS PGothic" panose="020B0600070205080204" pitchFamily="34" charset="-128"/>
              <a:ea typeface="MS PGothic" panose="020B0600070205080204" pitchFamily="34" charset="-128"/>
            </a:endParaRPr>
          </a:p>
        </p:txBody>
      </p:sp>
      <p:sp>
        <p:nvSpPr>
          <p:cNvPr id="9" name="下矢印 8">
            <a:extLst>
              <a:ext uri="{FF2B5EF4-FFF2-40B4-BE49-F238E27FC236}">
                <a16:creationId xmlns:a16="http://schemas.microsoft.com/office/drawing/2014/main" id="{48D5F546-C657-514D-9EE7-AF7771618B85}"/>
              </a:ext>
            </a:extLst>
          </p:cNvPr>
          <p:cNvSpPr/>
          <p:nvPr/>
        </p:nvSpPr>
        <p:spPr>
          <a:xfrm>
            <a:off x="5651935" y="4432865"/>
            <a:ext cx="877534"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FBDDE41C-9189-BE44-B3EF-12C6D40DE361}"/>
              </a:ext>
            </a:extLst>
          </p:cNvPr>
          <p:cNvSpPr txBox="1"/>
          <p:nvPr/>
        </p:nvSpPr>
        <p:spPr>
          <a:xfrm>
            <a:off x="1171245" y="5125844"/>
            <a:ext cx="1978427" cy="523220"/>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今回は、、、</a:t>
            </a:r>
          </a:p>
        </p:txBody>
      </p:sp>
      <p:sp>
        <p:nvSpPr>
          <p:cNvPr id="11" name="角丸四角形 10">
            <a:extLst>
              <a:ext uri="{FF2B5EF4-FFF2-40B4-BE49-F238E27FC236}">
                <a16:creationId xmlns:a16="http://schemas.microsoft.com/office/drawing/2014/main" id="{6EAF1FFC-5217-E743-9E0C-7A96B64FAAC8}"/>
              </a:ext>
            </a:extLst>
          </p:cNvPr>
          <p:cNvSpPr/>
          <p:nvPr/>
        </p:nvSpPr>
        <p:spPr>
          <a:xfrm>
            <a:off x="1171246" y="5671142"/>
            <a:ext cx="9838914" cy="9144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BF0ABC59-F69B-DE48-A4AE-131ACA426926}"/>
              </a:ext>
            </a:extLst>
          </p:cNvPr>
          <p:cNvSpPr txBox="1"/>
          <p:nvPr/>
        </p:nvSpPr>
        <p:spPr>
          <a:xfrm>
            <a:off x="1898689" y="5813474"/>
            <a:ext cx="8384026" cy="646331"/>
          </a:xfrm>
          <a:prstGeom prst="rect">
            <a:avLst/>
          </a:prstGeom>
          <a:noFill/>
        </p:spPr>
        <p:txBody>
          <a:bodyPr wrap="none" rtlCol="0">
            <a:spAutoFit/>
          </a:bodyPr>
          <a:lstStyle/>
          <a:p>
            <a:r>
              <a:rPr kumimoji="1" lang="ja-JP" altLang="en-US" sz="3600">
                <a:solidFill>
                  <a:srgbClr val="FF0000"/>
                </a:solidFill>
                <a:latin typeface="MS PGothic" panose="020B0600070205080204" pitchFamily="34" charset="-128"/>
                <a:ea typeface="MS PGothic" panose="020B0600070205080204" pitchFamily="34" charset="-128"/>
              </a:rPr>
              <a:t>最大の良さであるプレイリストに注目する。</a:t>
            </a:r>
          </a:p>
        </p:txBody>
      </p:sp>
    </p:spTree>
    <p:extLst>
      <p:ext uri="{BB962C8B-B14F-4D97-AF65-F5344CB8AC3E}">
        <p14:creationId xmlns:p14="http://schemas.microsoft.com/office/powerpoint/2010/main" val="955600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E2CA60-6D77-4E41-918B-EC5CC9652FF7}"/>
              </a:ext>
            </a:extLst>
          </p:cNvPr>
          <p:cNvSpPr>
            <a:spLocks noGrp="1"/>
          </p:cNvSpPr>
          <p:nvPr>
            <p:ph type="title"/>
          </p:nvPr>
        </p:nvSpPr>
        <p:spPr/>
        <p:txBody>
          <a:bodyPr>
            <a:normAutofit fontScale="90000"/>
          </a:bodyPr>
          <a:lstStyle/>
          <a:p>
            <a:r>
              <a:rPr kumimoji="1" lang="ja-JP" altLang="en-US">
                <a:latin typeface="MS PGothic" panose="020B0600070205080204" pitchFamily="34" charset="-128"/>
                <a:ea typeface="MS PGothic" panose="020B0600070205080204" pitchFamily="34" charset="-128"/>
              </a:rPr>
              <a:t>現状分析</a:t>
            </a:r>
            <a:br>
              <a:rPr kumimoji="1" lang="en-US" altLang="ja-JP"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ストリーミング音楽サービスの良さ</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64EA639C-241A-C74B-8A43-33BFC622295C}"/>
              </a:ext>
            </a:extLst>
          </p:cNvPr>
          <p:cNvSpPr>
            <a:spLocks noGrp="1"/>
          </p:cNvSpPr>
          <p:nvPr>
            <p:ph type="sldNum" sz="quarter" idx="12"/>
          </p:nvPr>
        </p:nvSpPr>
        <p:spPr/>
        <p:txBody>
          <a:bodyPr/>
          <a:lstStyle/>
          <a:p>
            <a:fld id="{D57F1E4F-1CFF-5643-939E-217C01CDF565}" type="slidenum">
              <a:rPr lang="en-US" smtClean="0"/>
              <a:pPr/>
              <a:t>18</a:t>
            </a:fld>
            <a:endParaRPr lang="en-US"/>
          </a:p>
        </p:txBody>
      </p:sp>
      <p:sp>
        <p:nvSpPr>
          <p:cNvPr id="4" name="テキスト ボックス 3">
            <a:extLst>
              <a:ext uri="{FF2B5EF4-FFF2-40B4-BE49-F238E27FC236}">
                <a16:creationId xmlns:a16="http://schemas.microsoft.com/office/drawing/2014/main" id="{BA519727-870F-E94E-AD2E-ECA9C4C9A36F}"/>
              </a:ext>
            </a:extLst>
          </p:cNvPr>
          <p:cNvSpPr txBox="1"/>
          <p:nvPr/>
        </p:nvSpPr>
        <p:spPr>
          <a:xfrm>
            <a:off x="761358" y="3109821"/>
            <a:ext cx="10658687" cy="584775"/>
          </a:xfrm>
          <a:prstGeom prst="rect">
            <a:avLst/>
          </a:prstGeom>
          <a:noFill/>
        </p:spPr>
        <p:txBody>
          <a:bodyPr wrap="none" rtlCol="0">
            <a:spAutoFit/>
          </a:bodyPr>
          <a:lstStyle/>
          <a:p>
            <a:r>
              <a:rPr kumimoji="1" lang="ja-JP" altLang="en-US" sz="3200" u="sng">
                <a:latin typeface="ＭＳ Ｐゴシック" panose="020B0600070205080204" pitchFamily="50" charset="-128"/>
                <a:ea typeface="ＭＳ Ｐゴシック" panose="020B0600070205080204" pitchFamily="50" charset="-128"/>
              </a:rPr>
              <a:t>作成者が特定の楽曲を集めて、一つにまとめたリストである</a:t>
            </a:r>
            <a:r>
              <a:rPr kumimoji="1" lang="ja-JP" altLang="en-US" sz="3200">
                <a:latin typeface="ＭＳ Ｐゴシック" panose="020B0600070205080204" pitchFamily="50" charset="-128"/>
                <a:ea typeface="ＭＳ Ｐゴシック" panose="020B0600070205080204" pitchFamily="50" charset="-128"/>
              </a:rPr>
              <a:t>。</a:t>
            </a:r>
            <a:endParaRPr kumimoji="1" lang="en-US" altLang="ja-JP" sz="3200" dirty="0">
              <a:latin typeface="ＭＳ Ｐゴシック" panose="020B0600070205080204" pitchFamily="50" charset="-128"/>
              <a:ea typeface="ＭＳ Ｐゴシック" panose="020B0600070205080204" pitchFamily="50" charset="-128"/>
            </a:endParaRPr>
          </a:p>
        </p:txBody>
      </p:sp>
      <p:sp>
        <p:nvSpPr>
          <p:cNvPr id="5" name="テキスト ボックス 4">
            <a:extLst>
              <a:ext uri="{FF2B5EF4-FFF2-40B4-BE49-F238E27FC236}">
                <a16:creationId xmlns:a16="http://schemas.microsoft.com/office/drawing/2014/main" id="{36AFAB67-0944-FE40-BBFA-C792B4C6C6BA}"/>
              </a:ext>
            </a:extLst>
          </p:cNvPr>
          <p:cNvSpPr txBox="1"/>
          <p:nvPr/>
        </p:nvSpPr>
        <p:spPr>
          <a:xfrm>
            <a:off x="575894" y="2267712"/>
            <a:ext cx="4129657" cy="584775"/>
          </a:xfrm>
          <a:prstGeom prst="rect">
            <a:avLst/>
          </a:prstGeom>
          <a:noFill/>
        </p:spPr>
        <p:txBody>
          <a:bodyPr wrap="none" rtlCol="0">
            <a:spAutoFit/>
          </a:bodyPr>
          <a:lstStyle/>
          <a:p>
            <a:r>
              <a:rPr kumimoji="1" lang="ja-JP" altLang="en-US" sz="3200">
                <a:latin typeface="MS PGothic" panose="020B0600070205080204" pitchFamily="34" charset="-128"/>
                <a:ea typeface="MS PGothic" panose="020B0600070205080204" pitchFamily="34" charset="-128"/>
              </a:rPr>
              <a:t>プレイリストとは、、、？</a:t>
            </a:r>
          </a:p>
        </p:txBody>
      </p:sp>
      <p:sp>
        <p:nvSpPr>
          <p:cNvPr id="6" name="下矢印 5">
            <a:extLst>
              <a:ext uri="{FF2B5EF4-FFF2-40B4-BE49-F238E27FC236}">
                <a16:creationId xmlns:a16="http://schemas.microsoft.com/office/drawing/2014/main" id="{7AD892C7-40D2-2449-99A9-9286A071B9AB}"/>
              </a:ext>
            </a:extLst>
          </p:cNvPr>
          <p:cNvSpPr/>
          <p:nvPr/>
        </p:nvSpPr>
        <p:spPr>
          <a:xfrm>
            <a:off x="5679221" y="3951930"/>
            <a:ext cx="82296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a:extLst>
              <a:ext uri="{FF2B5EF4-FFF2-40B4-BE49-F238E27FC236}">
                <a16:creationId xmlns:a16="http://schemas.microsoft.com/office/drawing/2014/main" id="{A4C87F1E-D06B-9140-BFFE-54031D7A7EE9}"/>
              </a:ext>
            </a:extLst>
          </p:cNvPr>
          <p:cNvSpPr/>
          <p:nvPr/>
        </p:nvSpPr>
        <p:spPr>
          <a:xfrm>
            <a:off x="2121877" y="5086427"/>
            <a:ext cx="7948245" cy="1486387"/>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78026638-110F-E84F-BDCC-A583B0F87172}"/>
              </a:ext>
            </a:extLst>
          </p:cNvPr>
          <p:cNvSpPr txBox="1"/>
          <p:nvPr/>
        </p:nvSpPr>
        <p:spPr>
          <a:xfrm>
            <a:off x="2494203" y="5229455"/>
            <a:ext cx="7282763" cy="1200329"/>
          </a:xfrm>
          <a:prstGeom prst="rect">
            <a:avLst/>
          </a:prstGeom>
          <a:noFill/>
        </p:spPr>
        <p:txBody>
          <a:bodyPr wrap="none" rtlCol="0">
            <a:spAutoFit/>
          </a:bodyPr>
          <a:lstStyle/>
          <a:p>
            <a:r>
              <a:rPr kumimoji="1" lang="ja-JP" altLang="en-US" sz="3600">
                <a:solidFill>
                  <a:srgbClr val="FF0000"/>
                </a:solidFill>
                <a:latin typeface="ＭＳ Ｐゴシック" panose="020B0600070205080204" pitchFamily="50" charset="-128"/>
                <a:ea typeface="ＭＳ Ｐゴシック" panose="020B0600070205080204" pitchFamily="50" charset="-128"/>
              </a:rPr>
              <a:t>ストリーミング音楽サービスでは、</a:t>
            </a:r>
            <a:endParaRPr kumimoji="1" lang="en-US" altLang="ja-JP" sz="3600" dirty="0">
              <a:solidFill>
                <a:srgbClr val="FF0000"/>
              </a:solidFill>
              <a:latin typeface="ＭＳ Ｐゴシック" panose="020B0600070205080204" pitchFamily="50" charset="-128"/>
              <a:ea typeface="ＭＳ Ｐゴシック" panose="020B0600070205080204" pitchFamily="50" charset="-128"/>
            </a:endParaRPr>
          </a:p>
          <a:p>
            <a:r>
              <a:rPr kumimoji="1" lang="ja-JP" altLang="en-US" sz="3600">
                <a:solidFill>
                  <a:srgbClr val="FF0000"/>
                </a:solidFill>
                <a:latin typeface="ＭＳ Ｐゴシック" panose="020B0600070205080204" pitchFamily="50" charset="-128"/>
                <a:ea typeface="ＭＳ Ｐゴシック" panose="020B0600070205080204" pitchFamily="50" charset="-128"/>
              </a:rPr>
              <a:t>プレイリストを共有することができる。</a:t>
            </a:r>
            <a:endParaRPr kumimoji="1" lang="en-US" altLang="ja-JP" sz="3600" dirty="0">
              <a:solidFill>
                <a:srgbClr val="FF0000"/>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1237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9F4D8A-2D40-024E-B6D8-C799A907849D}"/>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目次</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3278EB53-5446-9E48-A70C-30CC2A633088}"/>
              </a:ext>
            </a:extLst>
          </p:cNvPr>
          <p:cNvSpPr>
            <a:spLocks noGrp="1"/>
          </p:cNvSpPr>
          <p:nvPr>
            <p:ph type="sldNum" sz="quarter" idx="12"/>
          </p:nvPr>
        </p:nvSpPr>
        <p:spPr/>
        <p:txBody>
          <a:bodyPr/>
          <a:lstStyle/>
          <a:p>
            <a:endParaRPr lang="en-US" dirty="0"/>
          </a:p>
        </p:txBody>
      </p:sp>
      <p:sp>
        <p:nvSpPr>
          <p:cNvPr id="4" name="四角形: 角を丸くする 3">
            <a:extLst>
              <a:ext uri="{FF2B5EF4-FFF2-40B4-BE49-F238E27FC236}">
                <a16:creationId xmlns:a16="http://schemas.microsoft.com/office/drawing/2014/main" id="{869F4922-F3ED-4DC6-BB7B-55836C5C2562}"/>
              </a:ext>
            </a:extLst>
          </p:cNvPr>
          <p:cNvSpPr/>
          <p:nvPr/>
        </p:nvSpPr>
        <p:spPr>
          <a:xfrm>
            <a:off x="2360879" y="1944728"/>
            <a:ext cx="7459646" cy="4811672"/>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a:solidFill>
                  <a:schemeClr val="tx1"/>
                </a:solidFill>
                <a:latin typeface="ＭＳ Ｐゴシック" panose="020B0600070205080204" pitchFamily="50" charset="-128"/>
                <a:ea typeface="ＭＳ Ｐゴシック" panose="020B0600070205080204" pitchFamily="50" charset="-128"/>
              </a:rPr>
              <a:t>ストリーミング</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とは</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a:solidFill>
                  <a:schemeClr val="tx1"/>
                </a:solidFill>
                <a:latin typeface="ＭＳ Ｐゴシック" panose="020B0600070205080204" pitchFamily="50" charset="-128"/>
                <a:ea typeface="ＭＳ Ｐゴシック" panose="020B0600070205080204" pitchFamily="50" charset="-128"/>
              </a:rPr>
              <a:t>ストリーミング</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音楽サービスとは</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ストリーミング音楽サービスに注目する理由</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デバイスの変化</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ストリーミング音楽サービスの良さ</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a:solidFill>
                  <a:schemeClr val="tx1"/>
                </a:solidFill>
                <a:latin typeface="ＭＳ Ｐゴシック" panose="020B0600070205080204" pitchFamily="50" charset="-128"/>
                <a:ea typeface="ＭＳ Ｐゴシック" panose="020B0600070205080204" pitchFamily="50" charset="-128"/>
              </a:rPr>
              <a:t>問題</a:t>
            </a:r>
            <a:r>
              <a:rPr kumimoji="1" lang="ja-JP" altLang="en-US" sz="2800" dirty="0">
                <a:solidFill>
                  <a:schemeClr val="tx1"/>
                </a:solidFill>
                <a:latin typeface="ＭＳ Ｐゴシック" panose="020B0600070205080204" pitchFamily="50" charset="-128"/>
                <a:ea typeface="ＭＳ Ｐゴシック" panose="020B0600070205080204" pitchFamily="50" charset="-128"/>
              </a:rPr>
              <a:t>意識</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仮説導出</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dirty="0">
                <a:solidFill>
                  <a:schemeClr val="tx1"/>
                </a:solidFill>
                <a:latin typeface="ＭＳ Ｐゴシック" panose="020B0600070205080204" pitchFamily="50" charset="-128"/>
                <a:ea typeface="ＭＳ Ｐゴシック" panose="020B0600070205080204" pitchFamily="50" charset="-128"/>
              </a:rPr>
              <a:t>仮説</a:t>
            </a:r>
            <a:endParaRPr kumimoji="1" lang="en-US" altLang="ja-JP" sz="2800" dirty="0">
              <a:solidFill>
                <a:schemeClr val="tx1"/>
              </a:solidFill>
              <a:latin typeface="ＭＳ Ｐゴシック" panose="020B0600070205080204" pitchFamily="50" charset="-128"/>
              <a:ea typeface="ＭＳ Ｐゴシック" panose="020B0600070205080204" pitchFamily="50" charset="-128"/>
            </a:endParaRPr>
          </a:p>
          <a:p>
            <a:r>
              <a:rPr kumimoji="1" lang="ja-JP" altLang="en-US" sz="2800">
                <a:solidFill>
                  <a:schemeClr val="tx1"/>
                </a:solidFill>
                <a:latin typeface="ＭＳ Ｐゴシック" panose="020B0600070205080204" pitchFamily="50" charset="-128"/>
                <a:ea typeface="ＭＳ Ｐゴシック" panose="020B0600070205080204" pitchFamily="50" charset="-128"/>
              </a:rPr>
              <a:t>参考文献・</a:t>
            </a:r>
            <a:r>
              <a:rPr kumimoji="1" lang="en-US" altLang="ja-JP" sz="2800" dirty="0">
                <a:solidFill>
                  <a:schemeClr val="tx1"/>
                </a:solidFill>
                <a:latin typeface="ＭＳ Ｐゴシック" panose="020B0600070205080204" pitchFamily="50" charset="-128"/>
                <a:ea typeface="ＭＳ Ｐゴシック" panose="020B0600070205080204" pitchFamily="50" charset="-128"/>
              </a:rPr>
              <a:t>URL</a:t>
            </a:r>
          </a:p>
          <a:p>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a:p>
            <a:endParaRPr kumimoji="1" lang="en-US" altLang="ja-JP" sz="20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064437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BBEE627-BA19-0849-8C92-E33CACA17FD5}"/>
              </a:ext>
            </a:extLst>
          </p:cNvPr>
          <p:cNvSpPr>
            <a:spLocks noGrp="1"/>
          </p:cNvSpPr>
          <p:nvPr>
            <p:ph type="title"/>
          </p:nvPr>
        </p:nvSpPr>
        <p:spPr/>
        <p:txBody>
          <a:bodyPr>
            <a:normAutofit fontScale="90000"/>
          </a:bodyPr>
          <a:lstStyle/>
          <a:p>
            <a:r>
              <a:rPr kumimoji="1" lang="ja-JP" altLang="en-US">
                <a:latin typeface="MS PGothic" panose="020B0600070205080204" pitchFamily="34" charset="-128"/>
                <a:ea typeface="MS PGothic" panose="020B0600070205080204" pitchFamily="34" charset="-128"/>
              </a:rPr>
              <a:t>現状分析</a:t>
            </a:r>
            <a:br>
              <a:rPr kumimoji="1" lang="en-US" altLang="ja-JP" sz="3200" dirty="0">
                <a:latin typeface="MS PGothic" panose="020B0600070205080204" pitchFamily="34" charset="-128"/>
                <a:ea typeface="MS PGothic" panose="020B0600070205080204" pitchFamily="34" charset="-128"/>
              </a:rPr>
            </a:br>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ストリーミング音楽サービスの良さ</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BF138A2E-531B-8D4A-9177-24FBB5A48248}"/>
              </a:ext>
            </a:extLst>
          </p:cNvPr>
          <p:cNvSpPr>
            <a:spLocks noGrp="1"/>
          </p:cNvSpPr>
          <p:nvPr>
            <p:ph type="sldNum" sz="quarter" idx="12"/>
          </p:nvPr>
        </p:nvSpPr>
        <p:spPr/>
        <p:txBody>
          <a:bodyPr/>
          <a:lstStyle/>
          <a:p>
            <a:fld id="{D57F1E4F-1CFF-5643-939E-217C01CDF565}" type="slidenum">
              <a:rPr lang="en-US" smtClean="0"/>
              <a:pPr/>
              <a:t>19</a:t>
            </a:fld>
            <a:endParaRPr lang="en-US"/>
          </a:p>
        </p:txBody>
      </p:sp>
      <p:sp>
        <p:nvSpPr>
          <p:cNvPr id="8" name="テキスト ボックス 7">
            <a:extLst>
              <a:ext uri="{FF2B5EF4-FFF2-40B4-BE49-F238E27FC236}">
                <a16:creationId xmlns:a16="http://schemas.microsoft.com/office/drawing/2014/main" id="{D28467E2-8FED-B84C-9AD2-A1F29695DDB5}"/>
              </a:ext>
            </a:extLst>
          </p:cNvPr>
          <p:cNvSpPr txBox="1"/>
          <p:nvPr/>
        </p:nvSpPr>
        <p:spPr>
          <a:xfrm>
            <a:off x="365761" y="1909079"/>
            <a:ext cx="3921760" cy="584775"/>
          </a:xfrm>
          <a:prstGeom prst="rect">
            <a:avLst/>
          </a:prstGeom>
          <a:noFill/>
        </p:spPr>
        <p:txBody>
          <a:bodyPr wrap="square" rtlCol="0">
            <a:spAutoFit/>
          </a:bodyPr>
          <a:lstStyle/>
          <a:p>
            <a:r>
              <a:rPr kumimoji="1" lang="ja-JP" altLang="en-US" dirty="0"/>
              <a:t>　　</a:t>
            </a:r>
            <a:r>
              <a:rPr kumimoji="1" lang="ja-JP" altLang="en-US" sz="3200" dirty="0">
                <a:latin typeface="ＭＳ Ｐゴシック" panose="020B0600070205080204" pitchFamily="50" charset="-128"/>
                <a:ea typeface="ＭＳ Ｐゴシック" panose="020B0600070205080204" pitchFamily="50" charset="-128"/>
              </a:rPr>
              <a:t>＜ＡＩのおすすめ＞</a:t>
            </a:r>
            <a:endParaRPr kumimoji="1" lang="en-US" altLang="ja-JP" sz="3200" dirty="0">
              <a:latin typeface="ＭＳ Ｐゴシック" panose="020B0600070205080204" pitchFamily="50" charset="-128"/>
              <a:ea typeface="ＭＳ Ｐゴシック" panose="020B0600070205080204" pitchFamily="50" charset="-128"/>
            </a:endParaRPr>
          </a:p>
        </p:txBody>
      </p:sp>
      <p:sp>
        <p:nvSpPr>
          <p:cNvPr id="9" name="テキスト ボックス 8">
            <a:extLst>
              <a:ext uri="{FF2B5EF4-FFF2-40B4-BE49-F238E27FC236}">
                <a16:creationId xmlns:a16="http://schemas.microsoft.com/office/drawing/2014/main" id="{B727E199-5F16-8E40-85B3-7CECF1C1E769}"/>
              </a:ext>
            </a:extLst>
          </p:cNvPr>
          <p:cNvSpPr txBox="1"/>
          <p:nvPr/>
        </p:nvSpPr>
        <p:spPr>
          <a:xfrm>
            <a:off x="5149271" y="1944728"/>
            <a:ext cx="1882862" cy="584775"/>
          </a:xfrm>
          <a:prstGeom prst="rect">
            <a:avLst/>
          </a:prstGeom>
          <a:noFill/>
        </p:spPr>
        <p:txBody>
          <a:bodyPr wrap="square" rtlCol="0">
            <a:spAutoFit/>
          </a:bodyPr>
          <a:lstStyle/>
          <a:p>
            <a:r>
              <a:rPr kumimoji="1" lang="ja-JP" altLang="en-US" sz="3200" dirty="0">
                <a:latin typeface="ＭＳ Ｐゴシック" panose="020B0600070205080204" pitchFamily="50" charset="-128"/>
                <a:ea typeface="ＭＳ Ｐゴシック" panose="020B0600070205080204" pitchFamily="50" charset="-128"/>
              </a:rPr>
              <a:t>＜気分＞</a:t>
            </a:r>
          </a:p>
        </p:txBody>
      </p:sp>
      <p:sp>
        <p:nvSpPr>
          <p:cNvPr id="10" name="テキスト ボックス 9">
            <a:extLst>
              <a:ext uri="{FF2B5EF4-FFF2-40B4-BE49-F238E27FC236}">
                <a16:creationId xmlns:a16="http://schemas.microsoft.com/office/drawing/2014/main" id="{ECB64C06-7805-C64E-BFD4-8A3DFE81F3E8}"/>
              </a:ext>
            </a:extLst>
          </p:cNvPr>
          <p:cNvSpPr txBox="1"/>
          <p:nvPr/>
        </p:nvSpPr>
        <p:spPr>
          <a:xfrm>
            <a:off x="7787723" y="1950501"/>
            <a:ext cx="3723497" cy="523220"/>
          </a:xfrm>
          <a:prstGeom prst="rect">
            <a:avLst/>
          </a:prstGeom>
          <a:noFill/>
        </p:spPr>
        <p:txBody>
          <a:bodyPr wrap="square" rtlCol="0">
            <a:spAutoFit/>
          </a:bodyPr>
          <a:lstStyle/>
          <a:p>
            <a:r>
              <a:rPr kumimoji="1" lang="ja-JP" altLang="en-US" sz="2800" dirty="0">
                <a:latin typeface="ＭＳ Ｐゴシック" panose="020B0600070205080204" pitchFamily="50" charset="-128"/>
                <a:ea typeface="ＭＳ Ｐゴシック" panose="020B0600070205080204" pitchFamily="50" charset="-128"/>
              </a:rPr>
              <a:t>＜芸能人のおすすめ＞</a:t>
            </a:r>
          </a:p>
        </p:txBody>
      </p:sp>
      <p:sp>
        <p:nvSpPr>
          <p:cNvPr id="11" name="テキスト ボックス 10">
            <a:extLst>
              <a:ext uri="{FF2B5EF4-FFF2-40B4-BE49-F238E27FC236}">
                <a16:creationId xmlns:a16="http://schemas.microsoft.com/office/drawing/2014/main" id="{24933B1F-C8FF-2744-91D8-3CA716214CBB}"/>
              </a:ext>
            </a:extLst>
          </p:cNvPr>
          <p:cNvSpPr txBox="1"/>
          <p:nvPr/>
        </p:nvSpPr>
        <p:spPr>
          <a:xfrm>
            <a:off x="11116235" y="6196985"/>
            <a:ext cx="744114" cy="523220"/>
          </a:xfrm>
          <a:prstGeom prst="rect">
            <a:avLst/>
          </a:prstGeom>
          <a:noFill/>
        </p:spPr>
        <p:txBody>
          <a:bodyPr wrap="none" rtlCol="0">
            <a:spAutoFit/>
          </a:bodyPr>
          <a:lstStyle/>
          <a:p>
            <a:r>
              <a:rPr kumimoji="1" lang="en-US" altLang="ja-JP" sz="2800" dirty="0">
                <a:latin typeface="MS PGothic" panose="020B0600070205080204" pitchFamily="34" charset="-128"/>
                <a:ea typeface="MS PGothic" panose="020B0600070205080204" pitchFamily="34" charset="-128"/>
              </a:rPr>
              <a:t>etc.</a:t>
            </a:r>
            <a:endParaRPr kumimoji="1" lang="ja-JP" altLang="en-US" sz="2800">
              <a:latin typeface="MS PGothic" panose="020B0600070205080204" pitchFamily="34" charset="-128"/>
              <a:ea typeface="MS PGothic" panose="020B0600070205080204" pitchFamily="34" charset="-128"/>
            </a:endParaRPr>
          </a:p>
        </p:txBody>
      </p:sp>
      <p:pic>
        <p:nvPicPr>
          <p:cNvPr id="4" name="図 3">
            <a:extLst>
              <a:ext uri="{FF2B5EF4-FFF2-40B4-BE49-F238E27FC236}">
                <a16:creationId xmlns:a16="http://schemas.microsoft.com/office/drawing/2014/main" id="{355E8564-CA67-4FA9-A7C9-0031DAE77EFA}"/>
              </a:ext>
            </a:extLst>
          </p:cNvPr>
          <p:cNvPicPr>
            <a:picLocks noChangeAspect="1"/>
          </p:cNvPicPr>
          <p:nvPr/>
        </p:nvPicPr>
        <p:blipFill>
          <a:blip r:embed="rId2"/>
          <a:stretch>
            <a:fillRect/>
          </a:stretch>
        </p:blipFill>
        <p:spPr>
          <a:xfrm>
            <a:off x="1334833" y="2583039"/>
            <a:ext cx="9686925" cy="4095750"/>
          </a:xfrm>
          <a:prstGeom prst="rect">
            <a:avLst/>
          </a:prstGeom>
        </p:spPr>
      </p:pic>
    </p:spTree>
    <p:extLst>
      <p:ext uri="{BB962C8B-B14F-4D97-AF65-F5344CB8AC3E}">
        <p14:creationId xmlns:p14="http://schemas.microsoft.com/office/powerpoint/2010/main" val="4022327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8C94A4-BBC4-E547-BEB8-12FFB76B0E30}"/>
              </a:ext>
            </a:extLst>
          </p:cNvPr>
          <p:cNvSpPr>
            <a:spLocks noGrp="1"/>
          </p:cNvSpPr>
          <p:nvPr>
            <p:ph type="title"/>
          </p:nvPr>
        </p:nvSpPr>
        <p:spPr/>
        <p:txBody>
          <a:bodyPr/>
          <a:lstStyle/>
          <a:p>
            <a:r>
              <a:rPr kumimoji="1" lang="ja-JP" altLang="en-US" sz="2500">
                <a:latin typeface="MS PGothic" panose="020B0600070205080204" pitchFamily="34" charset="-128"/>
                <a:ea typeface="MS PGothic" panose="020B0600070205080204" pitchFamily="34" charset="-128"/>
              </a:rPr>
              <a:t>現状分析</a:t>
            </a:r>
            <a:br>
              <a:rPr kumimoji="1" lang="en-US" altLang="ja-JP" dirty="0">
                <a:latin typeface="MS PGothic" panose="020B0600070205080204" pitchFamily="34" charset="-128"/>
                <a:ea typeface="MS PGothic" panose="020B0600070205080204" pitchFamily="34" charset="-128"/>
              </a:rPr>
            </a:br>
            <a:r>
              <a:rPr kumimoji="1" lang="en-US" altLang="ja-JP" sz="3200" dirty="0">
                <a:latin typeface="MS PGothic" panose="020B0600070205080204" pitchFamily="34" charset="-128"/>
                <a:ea typeface="MS PGothic" panose="020B0600070205080204" pitchFamily="34" charset="-128"/>
              </a:rPr>
              <a:t>〜</a:t>
            </a:r>
            <a:r>
              <a:rPr kumimoji="1" lang="ja-JP" altLang="en-US" sz="3200">
                <a:latin typeface="MS PGothic" panose="020B0600070205080204" pitchFamily="34" charset="-128"/>
                <a:ea typeface="MS PGothic" panose="020B0600070205080204" pitchFamily="34" charset="-128"/>
              </a:rPr>
              <a:t>ストリーミング音楽サービスの良さ</a:t>
            </a:r>
            <a:r>
              <a:rPr kumimoji="1" lang="en-US" altLang="ja-JP" sz="3200" dirty="0">
                <a:latin typeface="MS PGothic" panose="020B0600070205080204" pitchFamily="34" charset="-128"/>
                <a:ea typeface="MS PGothic" panose="020B0600070205080204" pitchFamily="34" charset="-128"/>
              </a:rPr>
              <a:t>〜</a:t>
            </a:r>
            <a:endParaRPr kumimoji="1" lang="ja-JP" altLang="en-US" sz="32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CDC455FA-0E4A-C342-833D-055C80DB3655}"/>
              </a:ext>
            </a:extLst>
          </p:cNvPr>
          <p:cNvSpPr>
            <a:spLocks noGrp="1"/>
          </p:cNvSpPr>
          <p:nvPr>
            <p:ph type="sldNum" sz="quarter" idx="12"/>
          </p:nvPr>
        </p:nvSpPr>
        <p:spPr/>
        <p:txBody>
          <a:bodyPr/>
          <a:lstStyle/>
          <a:p>
            <a:fld id="{D57F1E4F-1CFF-5643-939E-217C01CDF565}" type="slidenum">
              <a:rPr lang="en-US" smtClean="0"/>
              <a:pPr/>
              <a:t>20</a:t>
            </a:fld>
            <a:endParaRPr lang="en-US"/>
          </a:p>
        </p:txBody>
      </p:sp>
      <p:sp>
        <p:nvSpPr>
          <p:cNvPr id="7" name="テキスト ボックス 6">
            <a:extLst>
              <a:ext uri="{FF2B5EF4-FFF2-40B4-BE49-F238E27FC236}">
                <a16:creationId xmlns:a16="http://schemas.microsoft.com/office/drawing/2014/main" id="{25E4E601-EB27-6249-82FE-0FEED5D673C0}"/>
              </a:ext>
            </a:extLst>
          </p:cNvPr>
          <p:cNvSpPr txBox="1"/>
          <p:nvPr/>
        </p:nvSpPr>
        <p:spPr>
          <a:xfrm>
            <a:off x="249686" y="5850982"/>
            <a:ext cx="11692624" cy="646331"/>
          </a:xfrm>
          <a:prstGeom prst="rect">
            <a:avLst/>
          </a:prstGeom>
          <a:noFill/>
        </p:spPr>
        <p:txBody>
          <a:bodyPr wrap="none" rtlCol="0">
            <a:spAutoFit/>
          </a:bodyPr>
          <a:lstStyle/>
          <a:p>
            <a:r>
              <a:rPr kumimoji="1" lang="ja-JP" altLang="en-US" sz="3600">
                <a:latin typeface="MS PGothic" panose="020B0600070205080204" pitchFamily="34" charset="-128"/>
                <a:ea typeface="MS PGothic" panose="020B0600070205080204" pitchFamily="34" charset="-128"/>
              </a:rPr>
              <a:t>プレイリスターとは自作したプレイリストを外部へ発信する人</a:t>
            </a:r>
          </a:p>
        </p:txBody>
      </p:sp>
      <p:sp>
        <p:nvSpPr>
          <p:cNvPr id="8" name="角丸四角形 7">
            <a:extLst>
              <a:ext uri="{FF2B5EF4-FFF2-40B4-BE49-F238E27FC236}">
                <a16:creationId xmlns:a16="http://schemas.microsoft.com/office/drawing/2014/main" id="{2D2C72E2-0B54-974A-BF5D-F447AD795A9C}"/>
              </a:ext>
            </a:extLst>
          </p:cNvPr>
          <p:cNvSpPr/>
          <p:nvPr/>
        </p:nvSpPr>
        <p:spPr>
          <a:xfrm>
            <a:off x="249686" y="5667248"/>
            <a:ext cx="11692624" cy="10138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CDEE9EBF-C9EF-CB40-B890-B6CE2E3BB051}"/>
              </a:ext>
            </a:extLst>
          </p:cNvPr>
          <p:cNvSpPr txBox="1"/>
          <p:nvPr/>
        </p:nvSpPr>
        <p:spPr>
          <a:xfrm>
            <a:off x="10895074" y="5343617"/>
            <a:ext cx="1260281" cy="276999"/>
          </a:xfrm>
          <a:prstGeom prst="rect">
            <a:avLst/>
          </a:prstGeom>
          <a:noFill/>
        </p:spPr>
        <p:txBody>
          <a:bodyPr wrap="none" rtlCol="0">
            <a:spAutoFit/>
          </a:bodyPr>
          <a:lstStyle/>
          <a:p>
            <a:r>
              <a:rPr kumimoji="1" lang="en" altLang="ja-JP" sz="1200" dirty="0"/>
              <a:t>https://</a:t>
            </a:r>
            <a:r>
              <a:rPr kumimoji="1" lang="en" altLang="ja-JP" sz="1200" dirty="0" err="1"/>
              <a:t>awa.fm</a:t>
            </a:r>
            <a:endParaRPr kumimoji="1" lang="ja-JP" altLang="en-US" sz="1200"/>
          </a:p>
        </p:txBody>
      </p:sp>
      <p:pic>
        <p:nvPicPr>
          <p:cNvPr id="4" name="図 3">
            <a:extLst>
              <a:ext uri="{FF2B5EF4-FFF2-40B4-BE49-F238E27FC236}">
                <a16:creationId xmlns:a16="http://schemas.microsoft.com/office/drawing/2014/main" id="{DD120BDA-8E38-45A7-A898-F053E1C7B399}"/>
              </a:ext>
            </a:extLst>
          </p:cNvPr>
          <p:cNvPicPr>
            <a:picLocks noChangeAspect="1"/>
          </p:cNvPicPr>
          <p:nvPr/>
        </p:nvPicPr>
        <p:blipFill>
          <a:blip r:embed="rId2"/>
          <a:stretch>
            <a:fillRect/>
          </a:stretch>
        </p:blipFill>
        <p:spPr>
          <a:xfrm>
            <a:off x="1091757" y="1984456"/>
            <a:ext cx="9601200" cy="3590925"/>
          </a:xfrm>
          <a:prstGeom prst="rect">
            <a:avLst/>
          </a:prstGeom>
        </p:spPr>
      </p:pic>
    </p:spTree>
    <p:extLst>
      <p:ext uri="{BB962C8B-B14F-4D97-AF65-F5344CB8AC3E}">
        <p14:creationId xmlns:p14="http://schemas.microsoft.com/office/powerpoint/2010/main" val="2439623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FF9115-D52C-B444-8110-60C0E8CD6CED}"/>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問題意識</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4385BFFA-EB77-9E47-AE88-965F6503CF2C}"/>
              </a:ext>
            </a:extLst>
          </p:cNvPr>
          <p:cNvSpPr>
            <a:spLocks noGrp="1"/>
          </p:cNvSpPr>
          <p:nvPr>
            <p:ph type="sldNum" sz="quarter" idx="12"/>
          </p:nvPr>
        </p:nvSpPr>
        <p:spPr/>
        <p:txBody>
          <a:bodyPr/>
          <a:lstStyle/>
          <a:p>
            <a:fld id="{D57F1E4F-1CFF-5643-939E-217C01CDF565}" type="slidenum">
              <a:rPr lang="en-US" smtClean="0"/>
              <a:pPr/>
              <a:t>21</a:t>
            </a:fld>
            <a:endParaRPr lang="en-US"/>
          </a:p>
        </p:txBody>
      </p:sp>
      <p:sp>
        <p:nvSpPr>
          <p:cNvPr id="9" name="テキスト ボックス 8">
            <a:extLst>
              <a:ext uri="{FF2B5EF4-FFF2-40B4-BE49-F238E27FC236}">
                <a16:creationId xmlns:a16="http://schemas.microsoft.com/office/drawing/2014/main" id="{D4CCD80F-55E0-0F40-9972-57A660E491EB}"/>
              </a:ext>
            </a:extLst>
          </p:cNvPr>
          <p:cNvSpPr txBox="1"/>
          <p:nvPr/>
        </p:nvSpPr>
        <p:spPr>
          <a:xfrm>
            <a:off x="2759017" y="2640925"/>
            <a:ext cx="6603090" cy="892552"/>
          </a:xfrm>
          <a:prstGeom prst="rect">
            <a:avLst/>
          </a:prstGeom>
          <a:noFill/>
        </p:spPr>
        <p:txBody>
          <a:bodyPr wrap="none" rtlCol="0">
            <a:spAutoFit/>
          </a:bodyPr>
          <a:lstStyle/>
          <a:p>
            <a:pPr algn="ctr"/>
            <a:r>
              <a:rPr kumimoji="1" lang="ja-JP" altLang="en-US" sz="2800">
                <a:solidFill>
                  <a:srgbClr val="FF0000"/>
                </a:solidFill>
                <a:latin typeface="MS PGothic" panose="020B0600070205080204" pitchFamily="34" charset="-128"/>
                <a:ea typeface="MS PGothic" panose="020B0600070205080204" pitchFamily="34" charset="-128"/>
              </a:rPr>
              <a:t>選択的消費</a:t>
            </a:r>
            <a:endParaRPr kumimoji="1" lang="en-US" altLang="ja-JP" sz="2800" dirty="0">
              <a:solidFill>
                <a:srgbClr val="FF0000"/>
              </a:solidFill>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アーティストやアルバムを探索する必要があった。</a:t>
            </a:r>
          </a:p>
        </p:txBody>
      </p:sp>
      <p:sp>
        <p:nvSpPr>
          <p:cNvPr id="10" name="テキスト ボックス 9">
            <a:extLst>
              <a:ext uri="{FF2B5EF4-FFF2-40B4-BE49-F238E27FC236}">
                <a16:creationId xmlns:a16="http://schemas.microsoft.com/office/drawing/2014/main" id="{EA7A2977-ED21-8241-8BF4-07CB377988D4}"/>
              </a:ext>
            </a:extLst>
          </p:cNvPr>
          <p:cNvSpPr txBox="1"/>
          <p:nvPr/>
        </p:nvSpPr>
        <p:spPr>
          <a:xfrm>
            <a:off x="822272" y="4688094"/>
            <a:ext cx="10536859" cy="1692771"/>
          </a:xfrm>
          <a:prstGeom prst="rect">
            <a:avLst/>
          </a:prstGeom>
          <a:noFill/>
        </p:spPr>
        <p:txBody>
          <a:bodyPr wrap="none" rtlCol="0">
            <a:spAutoFit/>
          </a:bodyPr>
          <a:lstStyle/>
          <a:p>
            <a:pPr algn="ctr"/>
            <a:r>
              <a:rPr kumimoji="1" lang="ja-JP" altLang="en-US" sz="2800">
                <a:solidFill>
                  <a:srgbClr val="FF0000"/>
                </a:solidFill>
                <a:latin typeface="MS PGothic" panose="020B0600070205080204" pitchFamily="34" charset="-128"/>
                <a:ea typeface="MS PGothic" panose="020B0600070205080204" pitchFamily="34" charset="-128"/>
              </a:rPr>
              <a:t>選択的消費</a:t>
            </a:r>
            <a:r>
              <a:rPr kumimoji="1" lang="ja-JP" altLang="en-US" sz="2400">
                <a:latin typeface="MS PGothic" panose="020B0600070205080204" pitchFamily="34" charset="-128"/>
                <a:ea typeface="MS PGothic" panose="020B0600070205080204" pitchFamily="34" charset="-128"/>
              </a:rPr>
              <a:t>＋</a:t>
            </a:r>
            <a:r>
              <a:rPr kumimoji="1" lang="ja-JP" altLang="en-US" sz="2800">
                <a:solidFill>
                  <a:srgbClr val="FF0000"/>
                </a:solidFill>
                <a:latin typeface="MS PGothic" panose="020B0600070205080204" pitchFamily="34" charset="-128"/>
                <a:ea typeface="MS PGothic" panose="020B0600070205080204" pitchFamily="34" charset="-128"/>
              </a:rPr>
              <a:t>気分的消費</a:t>
            </a:r>
            <a:endParaRPr kumimoji="1" lang="en-US" altLang="ja-JP" sz="2800" dirty="0">
              <a:solidFill>
                <a:srgbClr val="FF0000"/>
              </a:solidFill>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定額制になり一曲に対しての対価を感じなくり、プレイリスト聴きに変化したことで</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気分ワードや、オススメのプレイリストから選ぶようになった。</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それによって</a:t>
            </a:r>
            <a:r>
              <a:rPr kumimoji="1" lang="ja-JP" altLang="en-US" sz="2800" u="sng">
                <a:latin typeface="MS PGothic" panose="020B0600070205080204" pitchFamily="34" charset="-128"/>
                <a:ea typeface="MS PGothic" panose="020B0600070205080204" pitchFamily="34" charset="-128"/>
              </a:rPr>
              <a:t>音楽選択において低関与状態になってきている</a:t>
            </a:r>
            <a:r>
              <a:rPr kumimoji="1" lang="ja-JP" altLang="en-US" sz="2800">
                <a:latin typeface="MS PGothic" panose="020B0600070205080204" pitchFamily="34" charset="-128"/>
                <a:ea typeface="MS PGothic" panose="020B0600070205080204" pitchFamily="34" charset="-128"/>
              </a:rPr>
              <a:t>。</a:t>
            </a:r>
          </a:p>
        </p:txBody>
      </p:sp>
      <p:sp>
        <p:nvSpPr>
          <p:cNvPr id="12" name="テキスト ボックス 11">
            <a:extLst>
              <a:ext uri="{FF2B5EF4-FFF2-40B4-BE49-F238E27FC236}">
                <a16:creationId xmlns:a16="http://schemas.microsoft.com/office/drawing/2014/main" id="{1AB8AC86-9355-FC4B-93F7-8E7C74523DC8}"/>
              </a:ext>
            </a:extLst>
          </p:cNvPr>
          <p:cNvSpPr txBox="1"/>
          <p:nvPr/>
        </p:nvSpPr>
        <p:spPr>
          <a:xfrm>
            <a:off x="575894" y="2028073"/>
            <a:ext cx="6429965" cy="461665"/>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ストリーミング音楽サービスが普及する前は、、、</a:t>
            </a:r>
            <a:endParaRPr kumimoji="1" lang="ja-JP" altLang="en-US" sz="2400"/>
          </a:p>
        </p:txBody>
      </p:sp>
      <p:sp>
        <p:nvSpPr>
          <p:cNvPr id="13" name="角丸四角形 12">
            <a:extLst>
              <a:ext uri="{FF2B5EF4-FFF2-40B4-BE49-F238E27FC236}">
                <a16:creationId xmlns:a16="http://schemas.microsoft.com/office/drawing/2014/main" id="{521DAC09-DC33-D94B-BA71-18E8EF5D86E5}"/>
              </a:ext>
            </a:extLst>
          </p:cNvPr>
          <p:cNvSpPr/>
          <p:nvPr/>
        </p:nvSpPr>
        <p:spPr>
          <a:xfrm>
            <a:off x="2396359" y="2666015"/>
            <a:ext cx="7036624" cy="9144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456FE819-85D4-8B4A-9F58-13602B07F306}"/>
              </a:ext>
            </a:extLst>
          </p:cNvPr>
          <p:cNvSpPr txBox="1"/>
          <p:nvPr/>
        </p:nvSpPr>
        <p:spPr>
          <a:xfrm>
            <a:off x="575894" y="4019837"/>
            <a:ext cx="6628738" cy="461665"/>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ストリーミング音楽サービスが普及してからは、、、</a:t>
            </a:r>
          </a:p>
        </p:txBody>
      </p:sp>
      <p:sp>
        <p:nvSpPr>
          <p:cNvPr id="16" name="角丸四角形 15">
            <a:extLst>
              <a:ext uri="{FF2B5EF4-FFF2-40B4-BE49-F238E27FC236}">
                <a16:creationId xmlns:a16="http://schemas.microsoft.com/office/drawing/2014/main" id="{855835B0-4C61-7948-A2CB-C4B3438EAA5B}"/>
              </a:ext>
            </a:extLst>
          </p:cNvPr>
          <p:cNvSpPr/>
          <p:nvPr/>
        </p:nvSpPr>
        <p:spPr>
          <a:xfrm>
            <a:off x="374533" y="4602108"/>
            <a:ext cx="11080276" cy="1864745"/>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748619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7CDBDB-97B4-2047-BB60-97B60FDB0D2A}"/>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問題意識</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D3C5667E-BF81-2440-B99D-901B24735017}"/>
              </a:ext>
            </a:extLst>
          </p:cNvPr>
          <p:cNvSpPr>
            <a:spLocks noGrp="1"/>
          </p:cNvSpPr>
          <p:nvPr>
            <p:ph type="sldNum" sz="quarter" idx="12"/>
          </p:nvPr>
        </p:nvSpPr>
        <p:spPr/>
        <p:txBody>
          <a:bodyPr/>
          <a:lstStyle/>
          <a:p>
            <a:fld id="{D57F1E4F-1CFF-5643-939E-217C01CDF565}" type="slidenum">
              <a:rPr lang="en-US" smtClean="0"/>
              <a:pPr/>
              <a:t>22</a:t>
            </a:fld>
            <a:endParaRPr lang="en-US"/>
          </a:p>
        </p:txBody>
      </p:sp>
      <p:sp>
        <p:nvSpPr>
          <p:cNvPr id="5" name="テキスト ボックス 4">
            <a:extLst>
              <a:ext uri="{FF2B5EF4-FFF2-40B4-BE49-F238E27FC236}">
                <a16:creationId xmlns:a16="http://schemas.microsoft.com/office/drawing/2014/main" id="{6319F82E-4B47-DA49-B969-50F54FD172DD}"/>
              </a:ext>
            </a:extLst>
          </p:cNvPr>
          <p:cNvSpPr txBox="1"/>
          <p:nvPr/>
        </p:nvSpPr>
        <p:spPr>
          <a:xfrm>
            <a:off x="686253" y="2870497"/>
            <a:ext cx="7529625" cy="1754326"/>
          </a:xfrm>
          <a:prstGeom prst="rect">
            <a:avLst/>
          </a:prstGeom>
          <a:noFill/>
        </p:spPr>
        <p:txBody>
          <a:bodyPr wrap="none" rtlCol="0">
            <a:spAutoFit/>
          </a:bodyPr>
          <a:lstStyle/>
          <a:p>
            <a:r>
              <a:rPr kumimoji="1" lang="ja-JP" altLang="en-US" sz="3600">
                <a:latin typeface="ＭＳ Ｐゴシック" panose="020B0600070205080204" pitchFamily="50" charset="-128"/>
                <a:ea typeface="ＭＳ Ｐゴシック" panose="020B0600070205080204" pitchFamily="50" charset="-128"/>
              </a:rPr>
              <a:t>実際にどんな影響がありそうなのか</a:t>
            </a:r>
            <a:r>
              <a:rPr kumimoji="1" lang="en-US" altLang="ja-JP" sz="3600" dirty="0">
                <a:latin typeface="ＭＳ Ｐゴシック" panose="020B0600070205080204" pitchFamily="50" charset="-128"/>
                <a:ea typeface="ＭＳ Ｐゴシック" panose="020B0600070205080204" pitchFamily="50" charset="-128"/>
              </a:rPr>
              <a:t>…</a:t>
            </a:r>
          </a:p>
          <a:p>
            <a:endParaRPr kumimoji="1" lang="en-US" altLang="ja-JP" sz="3600" dirty="0">
              <a:latin typeface="ＭＳ Ｐゴシック" panose="020B0600070205080204" pitchFamily="50" charset="-128"/>
              <a:ea typeface="ＭＳ Ｐゴシック" panose="020B0600070205080204" pitchFamily="50" charset="-128"/>
            </a:endParaRPr>
          </a:p>
          <a:p>
            <a:r>
              <a:rPr kumimoji="1" lang="ja-JP" altLang="en-US" sz="3600">
                <a:latin typeface="ＭＳ Ｐゴシック" panose="020B0600070205080204" pitchFamily="50" charset="-128"/>
                <a:ea typeface="ＭＳ Ｐゴシック" panose="020B0600070205080204" pitchFamily="50" charset="-128"/>
              </a:rPr>
              <a:t>普段聞かない曲→「森のクマさん」</a:t>
            </a:r>
            <a:endParaRPr kumimoji="1" lang="en-US" altLang="ja-JP" sz="3600" dirty="0">
              <a:latin typeface="ＭＳ Ｐゴシック" panose="020B0600070205080204" pitchFamily="50" charset="-128"/>
              <a:ea typeface="ＭＳ Ｐゴシック" panose="020B0600070205080204" pitchFamily="50" charset="-128"/>
            </a:endParaRPr>
          </a:p>
        </p:txBody>
      </p:sp>
      <p:pic>
        <p:nvPicPr>
          <p:cNvPr id="4" name="図 3">
            <a:extLst>
              <a:ext uri="{FF2B5EF4-FFF2-40B4-BE49-F238E27FC236}">
                <a16:creationId xmlns:a16="http://schemas.microsoft.com/office/drawing/2014/main" id="{2E8E9D0E-98FD-4AD4-86A8-7C5048E9917C}"/>
              </a:ext>
            </a:extLst>
          </p:cNvPr>
          <p:cNvPicPr>
            <a:picLocks noChangeAspect="1"/>
          </p:cNvPicPr>
          <p:nvPr/>
        </p:nvPicPr>
        <p:blipFill>
          <a:blip r:embed="rId2"/>
          <a:stretch>
            <a:fillRect/>
          </a:stretch>
        </p:blipFill>
        <p:spPr>
          <a:xfrm>
            <a:off x="7321486" y="3844099"/>
            <a:ext cx="4791075" cy="2790825"/>
          </a:xfrm>
          <a:prstGeom prst="rect">
            <a:avLst/>
          </a:prstGeom>
        </p:spPr>
      </p:pic>
    </p:spTree>
    <p:extLst>
      <p:ext uri="{BB962C8B-B14F-4D97-AF65-F5344CB8AC3E}">
        <p14:creationId xmlns:p14="http://schemas.microsoft.com/office/powerpoint/2010/main" val="1359486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E978C1-E36F-544C-AC1F-E3F77C177ECC}"/>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問題意識</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70DF73DE-2531-F84E-95B8-051D01F91D76}"/>
              </a:ext>
            </a:extLst>
          </p:cNvPr>
          <p:cNvSpPr>
            <a:spLocks noGrp="1"/>
          </p:cNvSpPr>
          <p:nvPr>
            <p:ph type="sldNum" sz="quarter" idx="12"/>
          </p:nvPr>
        </p:nvSpPr>
        <p:spPr/>
        <p:txBody>
          <a:bodyPr/>
          <a:lstStyle/>
          <a:p>
            <a:fld id="{D57F1E4F-1CFF-5643-939E-217C01CDF565}" type="slidenum">
              <a:rPr lang="en-US" smtClean="0"/>
              <a:pPr/>
              <a:t>23</a:t>
            </a:fld>
            <a:endParaRPr lang="en-US"/>
          </a:p>
        </p:txBody>
      </p:sp>
      <p:sp>
        <p:nvSpPr>
          <p:cNvPr id="5" name="テキスト ボックス 4">
            <a:extLst>
              <a:ext uri="{FF2B5EF4-FFF2-40B4-BE49-F238E27FC236}">
                <a16:creationId xmlns:a16="http://schemas.microsoft.com/office/drawing/2014/main" id="{5C040C9F-A1C8-054D-834D-DF24851BF639}"/>
              </a:ext>
            </a:extLst>
          </p:cNvPr>
          <p:cNvSpPr txBox="1"/>
          <p:nvPr/>
        </p:nvSpPr>
        <p:spPr>
          <a:xfrm>
            <a:off x="575894" y="2057600"/>
            <a:ext cx="4613764" cy="461665"/>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実際に班のメンバーで議論中、、、</a:t>
            </a:r>
            <a:endParaRPr kumimoji="1" lang="en-US" altLang="ja-JP" sz="2400" dirty="0">
              <a:latin typeface="MS PGothic" panose="020B0600070205080204" pitchFamily="34" charset="-128"/>
              <a:ea typeface="MS PGothic" panose="020B0600070205080204" pitchFamily="34" charset="-128"/>
            </a:endParaRPr>
          </a:p>
        </p:txBody>
      </p:sp>
      <p:sp>
        <p:nvSpPr>
          <p:cNvPr id="6" name="テキスト ボックス 5">
            <a:extLst>
              <a:ext uri="{FF2B5EF4-FFF2-40B4-BE49-F238E27FC236}">
                <a16:creationId xmlns:a16="http://schemas.microsoft.com/office/drawing/2014/main" id="{D91C25ED-87BF-6E43-BB24-9214D3D70543}"/>
              </a:ext>
            </a:extLst>
          </p:cNvPr>
          <p:cNvSpPr txBox="1"/>
          <p:nvPr/>
        </p:nvSpPr>
        <p:spPr>
          <a:xfrm>
            <a:off x="1080704" y="3020292"/>
            <a:ext cx="2781531" cy="830997"/>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今まで認識していた</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童謡の森のクマさん</a:t>
            </a:r>
          </a:p>
        </p:txBody>
      </p:sp>
      <p:sp>
        <p:nvSpPr>
          <p:cNvPr id="8" name="テキスト ボックス 7">
            <a:extLst>
              <a:ext uri="{FF2B5EF4-FFF2-40B4-BE49-F238E27FC236}">
                <a16:creationId xmlns:a16="http://schemas.microsoft.com/office/drawing/2014/main" id="{15A66D7C-A694-814A-A0E4-35D4D1471AD4}"/>
              </a:ext>
            </a:extLst>
          </p:cNvPr>
          <p:cNvSpPr txBox="1"/>
          <p:nvPr/>
        </p:nvSpPr>
        <p:spPr>
          <a:xfrm>
            <a:off x="5395090" y="3390512"/>
            <a:ext cx="6556603" cy="954107"/>
          </a:xfrm>
          <a:prstGeom prst="rect">
            <a:avLst/>
          </a:prstGeom>
          <a:noFill/>
        </p:spPr>
        <p:txBody>
          <a:bodyPr wrap="none" rtlCol="0">
            <a:spAutoFit/>
          </a:bodyPr>
          <a:lstStyle/>
          <a:p>
            <a:r>
              <a:rPr kumimoji="1" lang="en-US" altLang="ja-JP" sz="2800" dirty="0">
                <a:latin typeface="MS PGothic" panose="020B0600070205080204" pitchFamily="34" charset="-128"/>
                <a:ea typeface="MS PGothic" panose="020B0600070205080204" pitchFamily="34" charset="-128"/>
              </a:rPr>
              <a:t>ONE OK</a:t>
            </a:r>
            <a:r>
              <a:rPr kumimoji="1" lang="ja-JP" altLang="en-US" sz="2800">
                <a:latin typeface="MS PGothic" panose="020B0600070205080204" pitchFamily="34" charset="-128"/>
                <a:ea typeface="MS PGothic" panose="020B0600070205080204" pitchFamily="34" charset="-128"/>
              </a:rPr>
              <a:t> </a:t>
            </a:r>
            <a:r>
              <a:rPr kumimoji="1" lang="en-US" altLang="ja-JP" sz="2800" dirty="0">
                <a:latin typeface="MS PGothic" panose="020B0600070205080204" pitchFamily="34" charset="-128"/>
                <a:ea typeface="MS PGothic" panose="020B0600070205080204" pitchFamily="34" charset="-128"/>
              </a:rPr>
              <a:t>ROCK</a:t>
            </a:r>
            <a:r>
              <a:rPr kumimoji="1" lang="ja-JP" altLang="en-US" sz="2800">
                <a:latin typeface="MS PGothic" panose="020B0600070205080204" pitchFamily="34" charset="-128"/>
                <a:ea typeface="MS PGothic" panose="020B0600070205080204" pitchFamily="34" charset="-128"/>
              </a:rPr>
              <a:t>の</a:t>
            </a:r>
            <a:r>
              <a:rPr kumimoji="1" lang="en-US" altLang="ja-JP" sz="2800" dirty="0">
                <a:latin typeface="MS PGothic" panose="020B0600070205080204" pitchFamily="34" charset="-128"/>
                <a:ea typeface="MS PGothic" panose="020B0600070205080204" pitchFamily="34" charset="-128"/>
              </a:rPr>
              <a:t>Taka</a:t>
            </a:r>
            <a:r>
              <a:rPr kumimoji="1" lang="ja-JP" altLang="en-US" sz="2800">
                <a:latin typeface="MS PGothic" panose="020B0600070205080204" pitchFamily="34" charset="-128"/>
                <a:ea typeface="MS PGothic" panose="020B0600070205080204" pitchFamily="34" charset="-128"/>
              </a:rPr>
              <a:t>が作った</a:t>
            </a:r>
            <a:endParaRPr kumimoji="1" lang="en-US" altLang="ja-JP" sz="2800" dirty="0">
              <a:latin typeface="MS PGothic" panose="020B0600070205080204" pitchFamily="34" charset="-128"/>
              <a:ea typeface="MS PGothic" panose="020B0600070205080204" pitchFamily="34" charset="-128"/>
            </a:endParaRPr>
          </a:p>
          <a:p>
            <a:r>
              <a:rPr kumimoji="1" lang="ja-JP" altLang="en-US" sz="2800">
                <a:latin typeface="MS PGothic" panose="020B0600070205080204" pitchFamily="34" charset="-128"/>
                <a:ea typeface="MS PGothic" panose="020B0600070205080204" pitchFamily="34" charset="-128"/>
              </a:rPr>
              <a:t>プレイリストの中に入っている森のクマさん</a:t>
            </a:r>
          </a:p>
        </p:txBody>
      </p:sp>
      <p:sp>
        <p:nvSpPr>
          <p:cNvPr id="10" name="角丸四角形 9">
            <a:extLst>
              <a:ext uri="{FF2B5EF4-FFF2-40B4-BE49-F238E27FC236}">
                <a16:creationId xmlns:a16="http://schemas.microsoft.com/office/drawing/2014/main" id="{FCB63703-6463-1D45-89BF-900BAD15DC48}"/>
              </a:ext>
            </a:extLst>
          </p:cNvPr>
          <p:cNvSpPr/>
          <p:nvPr/>
        </p:nvSpPr>
        <p:spPr>
          <a:xfrm>
            <a:off x="5369128" y="3270873"/>
            <a:ext cx="6556603" cy="112434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1" name="角丸四角形 10">
            <a:extLst>
              <a:ext uri="{FF2B5EF4-FFF2-40B4-BE49-F238E27FC236}">
                <a16:creationId xmlns:a16="http://schemas.microsoft.com/office/drawing/2014/main" id="{88749246-6B4B-6A47-B234-CB47DB9788DA}"/>
              </a:ext>
            </a:extLst>
          </p:cNvPr>
          <p:cNvSpPr/>
          <p:nvPr/>
        </p:nvSpPr>
        <p:spPr>
          <a:xfrm>
            <a:off x="814435" y="2873621"/>
            <a:ext cx="3314071" cy="112434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3" name="角丸四角形 12">
            <a:extLst>
              <a:ext uri="{FF2B5EF4-FFF2-40B4-BE49-F238E27FC236}">
                <a16:creationId xmlns:a16="http://schemas.microsoft.com/office/drawing/2014/main" id="{468F26BE-C3BB-A34C-B603-FA8A96D4D95A}"/>
              </a:ext>
            </a:extLst>
          </p:cNvPr>
          <p:cNvSpPr/>
          <p:nvPr/>
        </p:nvSpPr>
        <p:spPr>
          <a:xfrm>
            <a:off x="741339" y="5287218"/>
            <a:ext cx="10722807" cy="1144866"/>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8809671F-2307-9642-AE9C-08EA1AC27764}"/>
              </a:ext>
            </a:extLst>
          </p:cNvPr>
          <p:cNvSpPr txBox="1"/>
          <p:nvPr/>
        </p:nvSpPr>
        <p:spPr>
          <a:xfrm>
            <a:off x="741339" y="5567263"/>
            <a:ext cx="10722807" cy="584775"/>
          </a:xfrm>
          <a:prstGeom prst="rect">
            <a:avLst/>
          </a:prstGeom>
          <a:noFill/>
        </p:spPr>
        <p:txBody>
          <a:bodyPr wrap="none" rtlCol="0">
            <a:spAutoFit/>
          </a:bodyPr>
          <a:lstStyle/>
          <a:p>
            <a:r>
              <a:rPr kumimoji="1" lang="ja-JP" altLang="en-US" sz="3200">
                <a:solidFill>
                  <a:srgbClr val="FF0000"/>
                </a:solidFill>
                <a:latin typeface="MS PGothic" panose="020B0600070205080204" pitchFamily="34" charset="-128"/>
                <a:ea typeface="MS PGothic" panose="020B0600070205080204" pitchFamily="34" charset="-128"/>
              </a:rPr>
              <a:t>同じ曲でも全く違った印象の森のクマさんになるではないか？</a:t>
            </a:r>
          </a:p>
        </p:txBody>
      </p:sp>
      <p:sp>
        <p:nvSpPr>
          <p:cNvPr id="15" name="下矢印 14">
            <a:extLst>
              <a:ext uri="{FF2B5EF4-FFF2-40B4-BE49-F238E27FC236}">
                <a16:creationId xmlns:a16="http://schemas.microsoft.com/office/drawing/2014/main" id="{29F2F40A-1B40-D74D-8B9D-DAC50D7A5077}"/>
              </a:ext>
            </a:extLst>
          </p:cNvPr>
          <p:cNvSpPr/>
          <p:nvPr/>
        </p:nvSpPr>
        <p:spPr>
          <a:xfrm>
            <a:off x="5631081" y="4624665"/>
            <a:ext cx="919241" cy="584775"/>
          </a:xfrm>
          <a:prstGeom prst="downArrow">
            <a:avLst>
              <a:gd name="adj1" fmla="val 50000"/>
              <a:gd name="adj2" fmla="val 455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右矢印 15">
            <a:extLst>
              <a:ext uri="{FF2B5EF4-FFF2-40B4-BE49-F238E27FC236}">
                <a16:creationId xmlns:a16="http://schemas.microsoft.com/office/drawing/2014/main" id="{F23C3068-69B8-8941-A8CE-ACB1DB4B9C54}"/>
              </a:ext>
            </a:extLst>
          </p:cNvPr>
          <p:cNvSpPr/>
          <p:nvPr/>
        </p:nvSpPr>
        <p:spPr>
          <a:xfrm rot="1053365">
            <a:off x="4314452" y="3426598"/>
            <a:ext cx="978408" cy="484632"/>
          </a:xfrm>
          <a:prstGeom prst="rightArrow">
            <a:avLst>
              <a:gd name="adj1" fmla="val 50000"/>
              <a:gd name="adj2" fmla="val 682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48616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18FA17-0D9A-BD44-AC4F-E2907D39632C}"/>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問題意識</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E419291C-9BD8-9240-B5DA-1FDC8A588D74}"/>
              </a:ext>
            </a:extLst>
          </p:cNvPr>
          <p:cNvSpPr>
            <a:spLocks noGrp="1"/>
          </p:cNvSpPr>
          <p:nvPr>
            <p:ph type="sldNum" sz="quarter" idx="12"/>
          </p:nvPr>
        </p:nvSpPr>
        <p:spPr/>
        <p:txBody>
          <a:bodyPr/>
          <a:lstStyle/>
          <a:p>
            <a:fld id="{D57F1E4F-1CFF-5643-939E-217C01CDF565}" type="slidenum">
              <a:rPr lang="en-US" smtClean="0"/>
              <a:pPr/>
              <a:t>24</a:t>
            </a:fld>
            <a:endParaRPr lang="en-US"/>
          </a:p>
        </p:txBody>
      </p:sp>
      <p:sp>
        <p:nvSpPr>
          <p:cNvPr id="4" name="テキスト ボックス 3">
            <a:extLst>
              <a:ext uri="{FF2B5EF4-FFF2-40B4-BE49-F238E27FC236}">
                <a16:creationId xmlns:a16="http://schemas.microsoft.com/office/drawing/2014/main" id="{C267F787-699C-C946-B57E-10F80655DDA7}"/>
              </a:ext>
            </a:extLst>
          </p:cNvPr>
          <p:cNvSpPr txBox="1"/>
          <p:nvPr/>
        </p:nvSpPr>
        <p:spPr>
          <a:xfrm>
            <a:off x="3029639" y="2083654"/>
            <a:ext cx="1005403" cy="584775"/>
          </a:xfrm>
          <a:prstGeom prst="rect">
            <a:avLst/>
          </a:prstGeom>
          <a:noFill/>
        </p:spPr>
        <p:txBody>
          <a:bodyPr wrap="none" rtlCol="0">
            <a:spAutoFit/>
          </a:bodyPr>
          <a:lstStyle/>
          <a:p>
            <a:r>
              <a:rPr kumimoji="1" lang="ja-JP" altLang="en-US" sz="3200">
                <a:latin typeface="MS PGothic" panose="020B0600070205080204" pitchFamily="34" charset="-128"/>
                <a:ea typeface="MS PGothic" panose="020B0600070205080204" pitchFamily="34" charset="-128"/>
              </a:rPr>
              <a:t>童謡</a:t>
            </a:r>
          </a:p>
        </p:txBody>
      </p:sp>
      <p:sp>
        <p:nvSpPr>
          <p:cNvPr id="5" name="円/楕円 4">
            <a:extLst>
              <a:ext uri="{FF2B5EF4-FFF2-40B4-BE49-F238E27FC236}">
                <a16:creationId xmlns:a16="http://schemas.microsoft.com/office/drawing/2014/main" id="{AA653054-0530-C548-B77D-F9F19FCBBEF8}"/>
              </a:ext>
            </a:extLst>
          </p:cNvPr>
          <p:cNvSpPr/>
          <p:nvPr/>
        </p:nvSpPr>
        <p:spPr>
          <a:xfrm>
            <a:off x="2325119" y="2881402"/>
            <a:ext cx="2414444" cy="2456670"/>
          </a:xfrm>
          <a:prstGeom prst="ellipse">
            <a:avLst/>
          </a:prstGeom>
          <a:noFill/>
          <a:ln w="635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424E2770-17D2-6F44-8783-D3D76C37AA2B}"/>
              </a:ext>
            </a:extLst>
          </p:cNvPr>
          <p:cNvSpPr txBox="1"/>
          <p:nvPr/>
        </p:nvSpPr>
        <p:spPr>
          <a:xfrm>
            <a:off x="2401765" y="3817349"/>
            <a:ext cx="2414444" cy="584775"/>
          </a:xfrm>
          <a:prstGeom prst="rect">
            <a:avLst/>
          </a:prstGeom>
          <a:noFill/>
        </p:spPr>
        <p:txBody>
          <a:bodyPr wrap="none" rtlCol="0">
            <a:spAutoFit/>
          </a:bodyPr>
          <a:lstStyle/>
          <a:p>
            <a:r>
              <a:rPr kumimoji="1" lang="ja-JP" altLang="en-US" sz="3200">
                <a:latin typeface="MS PGothic" panose="020B0600070205080204" pitchFamily="34" charset="-128"/>
                <a:ea typeface="MS PGothic" panose="020B0600070205080204" pitchFamily="34" charset="-128"/>
              </a:rPr>
              <a:t>森のクマさん</a:t>
            </a:r>
          </a:p>
        </p:txBody>
      </p:sp>
      <p:sp>
        <p:nvSpPr>
          <p:cNvPr id="10" name="テキスト ボックス 9">
            <a:extLst>
              <a:ext uri="{FF2B5EF4-FFF2-40B4-BE49-F238E27FC236}">
                <a16:creationId xmlns:a16="http://schemas.microsoft.com/office/drawing/2014/main" id="{D387ECD5-ED2C-F649-958F-1AA4F5E9FB77}"/>
              </a:ext>
            </a:extLst>
          </p:cNvPr>
          <p:cNvSpPr txBox="1"/>
          <p:nvPr/>
        </p:nvSpPr>
        <p:spPr>
          <a:xfrm>
            <a:off x="7375791" y="3817348"/>
            <a:ext cx="2414444" cy="584775"/>
          </a:xfrm>
          <a:prstGeom prst="rect">
            <a:avLst/>
          </a:prstGeom>
          <a:noFill/>
        </p:spPr>
        <p:txBody>
          <a:bodyPr wrap="none" rtlCol="0">
            <a:spAutoFit/>
          </a:bodyPr>
          <a:lstStyle/>
          <a:p>
            <a:r>
              <a:rPr kumimoji="1" lang="ja-JP" altLang="en-US" sz="3200">
                <a:latin typeface="MS PGothic" panose="020B0600070205080204" pitchFamily="34" charset="-128"/>
                <a:ea typeface="MS PGothic" panose="020B0600070205080204" pitchFamily="34" charset="-128"/>
              </a:rPr>
              <a:t>森のクマさん</a:t>
            </a:r>
          </a:p>
        </p:txBody>
      </p:sp>
      <p:sp>
        <p:nvSpPr>
          <p:cNvPr id="11" name="角丸四角形 10">
            <a:extLst>
              <a:ext uri="{FF2B5EF4-FFF2-40B4-BE49-F238E27FC236}">
                <a16:creationId xmlns:a16="http://schemas.microsoft.com/office/drawing/2014/main" id="{45C5E702-AAE8-974F-BB29-F22449B4E8E2}"/>
              </a:ext>
            </a:extLst>
          </p:cNvPr>
          <p:cNvSpPr/>
          <p:nvPr/>
        </p:nvSpPr>
        <p:spPr>
          <a:xfrm>
            <a:off x="2843228" y="2032962"/>
            <a:ext cx="1378226" cy="715302"/>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2" name="角丸四角形 11">
            <a:extLst>
              <a:ext uri="{FF2B5EF4-FFF2-40B4-BE49-F238E27FC236}">
                <a16:creationId xmlns:a16="http://schemas.microsoft.com/office/drawing/2014/main" id="{CE8D6FB5-DF9D-6442-A14C-3933F5A35076}"/>
              </a:ext>
            </a:extLst>
          </p:cNvPr>
          <p:cNvSpPr/>
          <p:nvPr/>
        </p:nvSpPr>
        <p:spPr>
          <a:xfrm>
            <a:off x="5567604" y="2018390"/>
            <a:ext cx="6030817" cy="715302"/>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1933D9E8-70B6-5B4A-85E3-94AAC7999711}"/>
              </a:ext>
            </a:extLst>
          </p:cNvPr>
          <p:cNvSpPr txBox="1"/>
          <p:nvPr/>
        </p:nvSpPr>
        <p:spPr>
          <a:xfrm>
            <a:off x="5599649" y="2159780"/>
            <a:ext cx="6030818" cy="461665"/>
          </a:xfrm>
          <a:prstGeom prst="rect">
            <a:avLst/>
          </a:prstGeom>
          <a:noFill/>
        </p:spPr>
        <p:txBody>
          <a:bodyPr wrap="none" rtlCol="0">
            <a:spAutoFit/>
          </a:bodyPr>
          <a:lstStyle/>
          <a:p>
            <a:r>
              <a:rPr kumimoji="1" lang="en-US" altLang="ja-JP" sz="2400" dirty="0">
                <a:latin typeface="MS PGothic" panose="020B0600070205080204" pitchFamily="34" charset="-128"/>
                <a:ea typeface="MS PGothic" panose="020B0600070205080204" pitchFamily="34" charset="-128"/>
              </a:rPr>
              <a:t>ONE OK ROCK</a:t>
            </a:r>
            <a:r>
              <a:rPr kumimoji="1" lang="ja-JP" altLang="en-US" sz="2400">
                <a:latin typeface="MS PGothic" panose="020B0600070205080204" pitchFamily="34" charset="-128"/>
                <a:ea typeface="MS PGothic" panose="020B0600070205080204" pitchFamily="34" charset="-128"/>
              </a:rPr>
              <a:t>の</a:t>
            </a:r>
            <a:r>
              <a:rPr kumimoji="1" lang="en-US" altLang="ja-JP" sz="2400" dirty="0">
                <a:latin typeface="MS PGothic" panose="020B0600070205080204" pitchFamily="34" charset="-128"/>
                <a:ea typeface="MS PGothic" panose="020B0600070205080204" pitchFamily="34" charset="-128"/>
              </a:rPr>
              <a:t>Taka</a:t>
            </a:r>
            <a:r>
              <a:rPr kumimoji="1" lang="ja-JP" altLang="en-US" sz="2400">
                <a:latin typeface="MS PGothic" panose="020B0600070205080204" pitchFamily="34" charset="-128"/>
                <a:ea typeface="MS PGothic" panose="020B0600070205080204" pitchFamily="34" charset="-128"/>
              </a:rPr>
              <a:t>が作成したプレイリスト</a:t>
            </a:r>
            <a:endParaRPr kumimoji="1" lang="en-US" altLang="ja-JP" sz="2400" dirty="0">
              <a:latin typeface="MS PGothic" panose="020B0600070205080204" pitchFamily="34" charset="-128"/>
              <a:ea typeface="MS PGothic" panose="020B0600070205080204" pitchFamily="34" charset="-128"/>
            </a:endParaRPr>
          </a:p>
        </p:txBody>
      </p:sp>
      <p:sp>
        <p:nvSpPr>
          <p:cNvPr id="15" name="テキスト ボックス 14">
            <a:extLst>
              <a:ext uri="{FF2B5EF4-FFF2-40B4-BE49-F238E27FC236}">
                <a16:creationId xmlns:a16="http://schemas.microsoft.com/office/drawing/2014/main" id="{F76A2490-0B97-1543-95B8-37B18DEE856E}"/>
              </a:ext>
            </a:extLst>
          </p:cNvPr>
          <p:cNvSpPr txBox="1"/>
          <p:nvPr/>
        </p:nvSpPr>
        <p:spPr>
          <a:xfrm>
            <a:off x="2208603" y="5528177"/>
            <a:ext cx="2800767" cy="1200329"/>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・普段聞くことはない</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・どうでもいい</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・聞く場面がない</a:t>
            </a:r>
            <a:endParaRPr kumimoji="1" lang="ja-JP" altLang="en-US" sz="2000">
              <a:latin typeface="MS PGothic" panose="020B0600070205080204" pitchFamily="34" charset="-128"/>
              <a:ea typeface="MS PGothic" panose="020B0600070205080204" pitchFamily="34" charset="-128"/>
            </a:endParaRPr>
          </a:p>
        </p:txBody>
      </p:sp>
      <p:sp>
        <p:nvSpPr>
          <p:cNvPr id="16" name="角丸四角形 15">
            <a:extLst>
              <a:ext uri="{FF2B5EF4-FFF2-40B4-BE49-F238E27FC236}">
                <a16:creationId xmlns:a16="http://schemas.microsoft.com/office/drawing/2014/main" id="{533C11D0-C1D2-1A41-A1D5-FC53EAF84175}"/>
              </a:ext>
            </a:extLst>
          </p:cNvPr>
          <p:cNvSpPr/>
          <p:nvPr/>
        </p:nvSpPr>
        <p:spPr>
          <a:xfrm>
            <a:off x="1273300" y="5475176"/>
            <a:ext cx="10074391" cy="1257296"/>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7" name="円/楕円 16">
            <a:extLst>
              <a:ext uri="{FF2B5EF4-FFF2-40B4-BE49-F238E27FC236}">
                <a16:creationId xmlns:a16="http://schemas.microsoft.com/office/drawing/2014/main" id="{00F50C6E-A297-914E-B897-3DD2ADA0CECF}"/>
              </a:ext>
            </a:extLst>
          </p:cNvPr>
          <p:cNvSpPr/>
          <p:nvPr/>
        </p:nvSpPr>
        <p:spPr>
          <a:xfrm>
            <a:off x="7375791" y="2904971"/>
            <a:ext cx="2414444" cy="2456670"/>
          </a:xfrm>
          <a:prstGeom prst="ellipse">
            <a:avLst/>
          </a:prstGeom>
          <a:noFill/>
          <a:ln w="63500"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B3894AF4-224E-1840-AD52-7FF4843699B7}"/>
              </a:ext>
            </a:extLst>
          </p:cNvPr>
          <p:cNvSpPr txBox="1"/>
          <p:nvPr/>
        </p:nvSpPr>
        <p:spPr>
          <a:xfrm>
            <a:off x="6310496" y="5519876"/>
            <a:ext cx="4908716" cy="1200329"/>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a:t>
            </a:r>
            <a:r>
              <a:rPr kumimoji="1" lang="en-US" altLang="ja-JP" sz="2400" dirty="0">
                <a:latin typeface="MS PGothic" panose="020B0600070205080204" pitchFamily="34" charset="-128"/>
                <a:ea typeface="MS PGothic" panose="020B0600070205080204" pitchFamily="34" charset="-128"/>
              </a:rPr>
              <a:t>Taka</a:t>
            </a:r>
            <a:r>
              <a:rPr kumimoji="1" lang="ja-JP" altLang="en-US" sz="2400">
                <a:latin typeface="MS PGothic" panose="020B0600070205080204" pitchFamily="34" charset="-128"/>
                <a:ea typeface="MS PGothic" panose="020B0600070205080204" pitchFamily="34" charset="-128"/>
              </a:rPr>
              <a:t>が影響を受けたなら聞こうかな</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・かっこいいかも</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・このプレイリストで聞く</a:t>
            </a:r>
            <a:endParaRPr kumimoji="1" lang="en-US" altLang="ja-JP" sz="2400" dirty="0">
              <a:latin typeface="MS PGothic" panose="020B0600070205080204" pitchFamily="34" charset="-128"/>
              <a:ea typeface="MS PGothic" panose="020B0600070205080204" pitchFamily="34" charset="-128"/>
            </a:endParaRPr>
          </a:p>
        </p:txBody>
      </p:sp>
      <p:sp>
        <p:nvSpPr>
          <p:cNvPr id="22" name="テキスト ボックス 21">
            <a:extLst>
              <a:ext uri="{FF2B5EF4-FFF2-40B4-BE49-F238E27FC236}">
                <a16:creationId xmlns:a16="http://schemas.microsoft.com/office/drawing/2014/main" id="{0FC9892B-AC6F-8A4F-93C5-56DD43FA118E}"/>
              </a:ext>
            </a:extLst>
          </p:cNvPr>
          <p:cNvSpPr txBox="1"/>
          <p:nvPr/>
        </p:nvSpPr>
        <p:spPr>
          <a:xfrm>
            <a:off x="5327647" y="5403813"/>
            <a:ext cx="756913" cy="707886"/>
          </a:xfrm>
          <a:prstGeom prst="rect">
            <a:avLst/>
          </a:prstGeom>
          <a:noFill/>
        </p:spPr>
        <p:txBody>
          <a:bodyPr wrap="square" rtlCol="0">
            <a:spAutoFit/>
          </a:bodyPr>
          <a:lstStyle/>
          <a:p>
            <a:r>
              <a:rPr kumimoji="1" lang="ja-JP" altLang="en-US" sz="4000">
                <a:latin typeface="MS PGothic" panose="020B0600070205080204" pitchFamily="34" charset="-128"/>
                <a:ea typeface="MS PGothic" panose="020B0600070205080204" pitchFamily="34" charset="-128"/>
              </a:rPr>
              <a:t>→</a:t>
            </a:r>
            <a:endParaRPr kumimoji="1" lang="en-US" altLang="ja-JP" sz="4000" dirty="0">
              <a:latin typeface="MS PGothic" panose="020B0600070205080204" pitchFamily="34" charset="-128"/>
              <a:ea typeface="MS PGothic" panose="020B0600070205080204" pitchFamily="34" charset="-128"/>
            </a:endParaRPr>
          </a:p>
        </p:txBody>
      </p:sp>
      <p:sp>
        <p:nvSpPr>
          <p:cNvPr id="23" name="正方形/長方形 22">
            <a:extLst>
              <a:ext uri="{FF2B5EF4-FFF2-40B4-BE49-F238E27FC236}">
                <a16:creationId xmlns:a16="http://schemas.microsoft.com/office/drawing/2014/main" id="{A2F81EF4-18BD-B942-9735-6EF569D8FD6B}"/>
              </a:ext>
            </a:extLst>
          </p:cNvPr>
          <p:cNvSpPr/>
          <p:nvPr/>
        </p:nvSpPr>
        <p:spPr>
          <a:xfrm>
            <a:off x="5331902" y="6138712"/>
            <a:ext cx="697627" cy="707886"/>
          </a:xfrm>
          <a:prstGeom prst="rect">
            <a:avLst/>
          </a:prstGeom>
        </p:spPr>
        <p:txBody>
          <a:bodyPr wrap="none">
            <a:spAutoFit/>
          </a:bodyPr>
          <a:lstStyle/>
          <a:p>
            <a:r>
              <a:rPr kumimoji="1" lang="ja-JP" altLang="en-US" sz="4000">
                <a:latin typeface="MS PGothic" panose="020B0600070205080204" pitchFamily="34" charset="-128"/>
                <a:ea typeface="MS PGothic" panose="020B0600070205080204" pitchFamily="34" charset="-128"/>
              </a:rPr>
              <a:t>→</a:t>
            </a:r>
            <a:endParaRPr kumimoji="1" lang="en-US" altLang="ja-JP" sz="4000" dirty="0">
              <a:latin typeface="MS PGothic" panose="020B0600070205080204" pitchFamily="34" charset="-128"/>
              <a:ea typeface="MS PGothic" panose="020B0600070205080204" pitchFamily="34" charset="-128"/>
            </a:endParaRPr>
          </a:p>
        </p:txBody>
      </p:sp>
      <p:sp>
        <p:nvSpPr>
          <p:cNvPr id="24" name="テキスト ボックス 23">
            <a:extLst>
              <a:ext uri="{FF2B5EF4-FFF2-40B4-BE49-F238E27FC236}">
                <a16:creationId xmlns:a16="http://schemas.microsoft.com/office/drawing/2014/main" id="{E72CBE5C-7C2E-CC43-9906-395A4E7FC6E8}"/>
              </a:ext>
            </a:extLst>
          </p:cNvPr>
          <p:cNvSpPr txBox="1"/>
          <p:nvPr/>
        </p:nvSpPr>
        <p:spPr>
          <a:xfrm>
            <a:off x="5331903" y="5760964"/>
            <a:ext cx="697627" cy="707886"/>
          </a:xfrm>
          <a:prstGeom prst="rect">
            <a:avLst/>
          </a:prstGeom>
          <a:noFill/>
        </p:spPr>
        <p:txBody>
          <a:bodyPr wrap="none" rtlCol="0">
            <a:spAutoFit/>
          </a:bodyPr>
          <a:lstStyle/>
          <a:p>
            <a:r>
              <a:rPr kumimoji="1" lang="ja-JP" altLang="en-US" sz="4000">
                <a:latin typeface="MS PGothic" panose="020B0600070205080204" pitchFamily="34" charset="-128"/>
                <a:ea typeface="MS PGothic" panose="020B0600070205080204" pitchFamily="34" charset="-128"/>
              </a:rPr>
              <a:t>→</a:t>
            </a:r>
            <a:endParaRPr kumimoji="1" lang="en-US" altLang="ja-JP" sz="4000" dirty="0">
              <a:latin typeface="MS PGothic" panose="020B0600070205080204" pitchFamily="34" charset="-128"/>
              <a:ea typeface="MS PGothic" panose="020B0600070205080204" pitchFamily="34" charset="-128"/>
            </a:endParaRPr>
          </a:p>
        </p:txBody>
      </p:sp>
      <p:sp>
        <p:nvSpPr>
          <p:cNvPr id="25" name="右矢印 24">
            <a:extLst>
              <a:ext uri="{FF2B5EF4-FFF2-40B4-BE49-F238E27FC236}">
                <a16:creationId xmlns:a16="http://schemas.microsoft.com/office/drawing/2014/main" id="{1283F60E-EE9F-1746-8876-C2F3E7645F0F}"/>
              </a:ext>
            </a:extLst>
          </p:cNvPr>
          <p:cNvSpPr/>
          <p:nvPr/>
        </p:nvSpPr>
        <p:spPr>
          <a:xfrm>
            <a:off x="5606796" y="3754946"/>
            <a:ext cx="978408" cy="7153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30457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7611928-9A34-EA46-9E1F-FC12E05D75A9}"/>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問題意識</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321E969E-C68E-444C-A124-B6F29ECBD08E}"/>
              </a:ext>
            </a:extLst>
          </p:cNvPr>
          <p:cNvSpPr>
            <a:spLocks noGrp="1"/>
          </p:cNvSpPr>
          <p:nvPr>
            <p:ph type="sldNum" sz="quarter" idx="12"/>
          </p:nvPr>
        </p:nvSpPr>
        <p:spPr/>
        <p:txBody>
          <a:bodyPr/>
          <a:lstStyle/>
          <a:p>
            <a:fld id="{D57F1E4F-1CFF-5643-939E-217C01CDF565}" type="slidenum">
              <a:rPr lang="en-US" smtClean="0"/>
              <a:pPr/>
              <a:t>25</a:t>
            </a:fld>
            <a:endParaRPr lang="en-US"/>
          </a:p>
        </p:txBody>
      </p:sp>
      <p:sp>
        <p:nvSpPr>
          <p:cNvPr id="4" name="テキスト ボックス 3">
            <a:extLst>
              <a:ext uri="{FF2B5EF4-FFF2-40B4-BE49-F238E27FC236}">
                <a16:creationId xmlns:a16="http://schemas.microsoft.com/office/drawing/2014/main" id="{393BA89C-AFEE-624F-B02B-1BF7E6761D25}"/>
              </a:ext>
            </a:extLst>
          </p:cNvPr>
          <p:cNvSpPr txBox="1"/>
          <p:nvPr/>
        </p:nvSpPr>
        <p:spPr>
          <a:xfrm>
            <a:off x="575894" y="2011563"/>
            <a:ext cx="1620957" cy="523220"/>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先行研究</a:t>
            </a:r>
          </a:p>
        </p:txBody>
      </p:sp>
      <p:sp>
        <p:nvSpPr>
          <p:cNvPr id="5" name="テキスト ボックス 4">
            <a:extLst>
              <a:ext uri="{FF2B5EF4-FFF2-40B4-BE49-F238E27FC236}">
                <a16:creationId xmlns:a16="http://schemas.microsoft.com/office/drawing/2014/main" id="{AE5AB428-DBC9-684F-A4DB-692EA9131D00}"/>
              </a:ext>
            </a:extLst>
          </p:cNvPr>
          <p:cNvSpPr txBox="1"/>
          <p:nvPr/>
        </p:nvSpPr>
        <p:spPr>
          <a:xfrm>
            <a:off x="1265789" y="4634729"/>
            <a:ext cx="8411277" cy="2000548"/>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カテゴリー・ベース処理</a:t>
            </a:r>
            <a:r>
              <a:rPr kumimoji="1" lang="en-US" altLang="ja-JP" sz="2800" dirty="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a:t>
            </a:r>
            <a:r>
              <a:rPr kumimoji="1" lang="en-US" altLang="ja-JP" sz="2400" dirty="0" err="1">
                <a:latin typeface="MS PGothic" panose="020B0600070205080204" pitchFamily="34" charset="-128"/>
                <a:ea typeface="MS PGothic" panose="020B0600070205080204" pitchFamily="34" charset="-128"/>
              </a:rPr>
              <a:t>Sujan</a:t>
            </a:r>
            <a:r>
              <a:rPr kumimoji="1" lang="en-US" altLang="ja-JP" sz="2400" dirty="0">
                <a:latin typeface="MS PGothic" panose="020B0600070205080204" pitchFamily="34" charset="-128"/>
                <a:ea typeface="MS PGothic" panose="020B0600070205080204" pitchFamily="34" charset="-128"/>
              </a:rPr>
              <a:t> 1985</a:t>
            </a:r>
            <a:r>
              <a:rPr kumimoji="1" lang="ja-JP" altLang="en-US" sz="2400">
                <a:latin typeface="MS PGothic" panose="020B0600070205080204" pitchFamily="34" charset="-128"/>
                <a:ea typeface="MS PGothic" panose="020B0600070205080204" pitchFamily="34" charset="-128"/>
              </a:rPr>
              <a:t>）</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→対象が心のうちに既にあるカテゴリーとうまく適合するならば、</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 </a:t>
            </a:r>
            <a:r>
              <a:rPr kumimoji="1" lang="ja-JP" altLang="en-US" sz="2400">
                <a:latin typeface="MS PGothic" panose="020B0600070205080204" pitchFamily="34" charset="-128"/>
                <a:ea typeface="MS PGothic" panose="020B0600070205080204" pitchFamily="34" charset="-128"/>
              </a:rPr>
              <a:t>その既存のカテゴリーに与えられている評価が</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 </a:t>
            </a:r>
            <a:r>
              <a:rPr kumimoji="1" lang="ja-JP" altLang="en-US" sz="2400">
                <a:latin typeface="MS PGothic" panose="020B0600070205080204" pitchFamily="34" charset="-128"/>
                <a:ea typeface="MS PGothic" panose="020B0600070205080204" pitchFamily="34" charset="-128"/>
              </a:rPr>
              <a:t>そのままその対象に与えられる。</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 </a:t>
            </a:r>
            <a:r>
              <a:rPr kumimoji="1" lang="ja-JP" altLang="en-US" sz="2400">
                <a:latin typeface="MS PGothic" panose="020B0600070205080204" pitchFamily="34" charset="-128"/>
                <a:ea typeface="MS PGothic" panose="020B0600070205080204" pitchFamily="34" charset="-128"/>
              </a:rPr>
              <a:t>また認知的負荷も少なく済む。</a:t>
            </a:r>
            <a:endParaRPr kumimoji="1" lang="en-US" altLang="ja-JP" sz="2400" dirty="0">
              <a:latin typeface="MS PGothic" panose="020B0600070205080204" pitchFamily="34" charset="-128"/>
              <a:ea typeface="MS PGothic" panose="020B0600070205080204" pitchFamily="34" charset="-128"/>
            </a:endParaRPr>
          </a:p>
        </p:txBody>
      </p:sp>
      <p:sp>
        <p:nvSpPr>
          <p:cNvPr id="6" name="角丸四角形 5">
            <a:extLst>
              <a:ext uri="{FF2B5EF4-FFF2-40B4-BE49-F238E27FC236}">
                <a16:creationId xmlns:a16="http://schemas.microsoft.com/office/drawing/2014/main" id="{306087B5-BF63-294B-B297-6463C888ABAB}"/>
              </a:ext>
            </a:extLst>
          </p:cNvPr>
          <p:cNvSpPr/>
          <p:nvPr/>
        </p:nvSpPr>
        <p:spPr>
          <a:xfrm>
            <a:off x="970065" y="4636760"/>
            <a:ext cx="9956146" cy="2000548"/>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8" name="角丸四角形 7">
            <a:extLst>
              <a:ext uri="{FF2B5EF4-FFF2-40B4-BE49-F238E27FC236}">
                <a16:creationId xmlns:a16="http://schemas.microsoft.com/office/drawing/2014/main" id="{438C34FF-A0A0-7A4E-9CEB-E046A1B822A2}"/>
              </a:ext>
            </a:extLst>
          </p:cNvPr>
          <p:cNvSpPr/>
          <p:nvPr/>
        </p:nvSpPr>
        <p:spPr>
          <a:xfrm>
            <a:off x="970065" y="2553832"/>
            <a:ext cx="9956146" cy="2000548"/>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EEB67B11-AB88-DD45-803D-244575817522}"/>
              </a:ext>
            </a:extLst>
          </p:cNvPr>
          <p:cNvSpPr txBox="1"/>
          <p:nvPr/>
        </p:nvSpPr>
        <p:spPr>
          <a:xfrm>
            <a:off x="1386372" y="2592991"/>
            <a:ext cx="7008650" cy="2000548"/>
          </a:xfrm>
          <a:prstGeom prst="rect">
            <a:avLst/>
          </a:prstGeom>
          <a:noFill/>
        </p:spPr>
        <p:txBody>
          <a:bodyPr wrap="none" rtlCol="0">
            <a:spAutoFit/>
          </a:bodyPr>
          <a:lstStyle/>
          <a:p>
            <a:r>
              <a:rPr kumimoji="1" lang="ja-JP" altLang="en-US" sz="2800">
                <a:latin typeface="MS PGothic" panose="020B0600070205080204" pitchFamily="34" charset="-128"/>
                <a:ea typeface="MS PGothic" panose="020B0600070205080204" pitchFamily="34" charset="-128"/>
              </a:rPr>
              <a:t>理論駆動型処理</a:t>
            </a:r>
            <a:r>
              <a:rPr kumimoji="1" lang="en-US" altLang="ja-JP" sz="2800" dirty="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(Lindsay and Norman 1986)</a:t>
            </a:r>
            <a:endParaRPr kumimoji="1" lang="en-US" altLang="ja-JP" sz="28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→対象についての概念化や概念的構造が</a:t>
            </a:r>
            <a:endParaRPr kumimoji="1" lang="en-US" altLang="ja-JP" sz="2400" dirty="0">
              <a:latin typeface="MS PGothic" panose="020B0600070205080204" pitchFamily="34" charset="-128"/>
              <a:ea typeface="MS PGothic" panose="020B0600070205080204" pitchFamily="34" charset="-128"/>
            </a:endParaRPr>
          </a:p>
          <a:p>
            <a:r>
              <a:rPr kumimoji="1" lang="en-US" altLang="ja-JP" sz="2400" dirty="0">
                <a:latin typeface="MS PGothic" panose="020B0600070205080204" pitchFamily="34" charset="-128"/>
                <a:ea typeface="MS PGothic" panose="020B0600070205080204" pitchFamily="34" charset="-128"/>
              </a:rPr>
              <a:t> </a:t>
            </a:r>
            <a:r>
              <a:rPr kumimoji="1" lang="ja-JP" altLang="en-US" sz="2400">
                <a:latin typeface="MS PGothic" panose="020B0600070205080204" pitchFamily="34" charset="-128"/>
                <a:ea typeface="MS PGothic" panose="020B0600070205080204" pitchFamily="34" charset="-128"/>
              </a:rPr>
              <a:t>　その事物の知覚を助けるときに起こっている処理</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 </a:t>
            </a:r>
            <a:r>
              <a:rPr kumimoji="1" lang="ja-JP" altLang="en-US" sz="2400">
                <a:latin typeface="MS PGothic" panose="020B0600070205080204" pitchFamily="34" charset="-128"/>
                <a:ea typeface="MS PGothic" panose="020B0600070205080204" pitchFamily="34" charset="-128"/>
              </a:rPr>
              <a:t>認知的負荷を少なくしようとする</a:t>
            </a:r>
            <a:endParaRPr kumimoji="1" lang="en-US" altLang="ja-JP" sz="2400" dirty="0">
              <a:latin typeface="MS PGothic" panose="020B0600070205080204" pitchFamily="34" charset="-128"/>
              <a:ea typeface="MS PGothic" panose="020B0600070205080204" pitchFamily="34" charset="-128"/>
            </a:endParaRPr>
          </a:p>
          <a:p>
            <a:r>
              <a:rPr kumimoji="1" lang="ja-JP" altLang="en-US" sz="2400">
                <a:latin typeface="MS PGothic" panose="020B0600070205080204" pitchFamily="34" charset="-128"/>
                <a:ea typeface="MS PGothic" panose="020B0600070205080204" pitchFamily="34" charset="-128"/>
              </a:rPr>
              <a:t>　</a:t>
            </a:r>
            <a:r>
              <a:rPr kumimoji="1" lang="en-US" altLang="ja-JP" sz="2400" dirty="0">
                <a:latin typeface="MS PGothic" panose="020B0600070205080204" pitchFamily="34" charset="-128"/>
                <a:ea typeface="MS PGothic" panose="020B0600070205080204" pitchFamily="34" charset="-128"/>
              </a:rPr>
              <a:t> ex)</a:t>
            </a:r>
            <a:r>
              <a:rPr kumimoji="1" lang="ja-JP" altLang="en-US" sz="2400">
                <a:latin typeface="MS PGothic" panose="020B0600070205080204" pitchFamily="34" charset="-128"/>
                <a:ea typeface="MS PGothic" panose="020B0600070205080204" pitchFamily="34" charset="-128"/>
              </a:rPr>
              <a:t>綾鷹だから美味しい、サントリーだから安全</a:t>
            </a:r>
            <a:r>
              <a:rPr kumimoji="1" lang="en-US" altLang="ja-JP" sz="2400" dirty="0">
                <a:latin typeface="MS PGothic" panose="020B0600070205080204" pitchFamily="34" charset="-128"/>
                <a:ea typeface="MS PGothic" panose="020B0600070205080204" pitchFamily="34" charset="-128"/>
              </a:rPr>
              <a:t> etc.</a:t>
            </a:r>
          </a:p>
        </p:txBody>
      </p:sp>
    </p:spTree>
    <p:extLst>
      <p:ext uri="{BB962C8B-B14F-4D97-AF65-F5344CB8AC3E}">
        <p14:creationId xmlns:p14="http://schemas.microsoft.com/office/powerpoint/2010/main" val="1507516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600" dirty="0">
                <a:latin typeface="MS PGothic" panose="020B0600070205080204" pitchFamily="34" charset="-128"/>
                <a:ea typeface="MS PGothic" panose="020B0600070205080204" pitchFamily="34" charset="-128"/>
              </a:rPr>
              <a:t>〜</a:t>
            </a:r>
            <a:r>
              <a:rPr lang="ja-JP" altLang="en-US" sz="3600">
                <a:latin typeface="MS PGothic" panose="020B0600070205080204" pitchFamily="34" charset="-128"/>
                <a:ea typeface="MS PGothic" panose="020B0600070205080204" pitchFamily="34" charset="-128"/>
              </a:rPr>
              <a:t>問題意識</a:t>
            </a:r>
            <a:r>
              <a:rPr lang="en-US" altLang="ja-JP" sz="3600" dirty="0">
                <a:latin typeface="MS PGothic" panose="020B0600070205080204" pitchFamily="34" charset="-128"/>
                <a:ea typeface="MS PGothic" panose="020B0600070205080204" pitchFamily="34" charset="-128"/>
              </a:rPr>
              <a:t>〜</a:t>
            </a:r>
            <a:r>
              <a:rPr lang="ja-JP" altLang="en-US" sz="3600" dirty="0">
                <a:latin typeface="MS PGothic" panose="020B0600070205080204" pitchFamily="34" charset="-128"/>
                <a:ea typeface="MS PGothic" panose="020B0600070205080204" pitchFamily="34" charset="-128"/>
              </a:rPr>
              <a:t>　</a:t>
            </a:r>
            <a:r>
              <a:rPr lang="ja-JP" altLang="en-US" dirty="0">
                <a:latin typeface="MS PGothic" panose="020B0600070205080204" pitchFamily="34" charset="-128"/>
                <a:ea typeface="MS PGothic" panose="020B0600070205080204" pitchFamily="34" charset="-128"/>
              </a:rPr>
              <a:t>　</a:t>
            </a:r>
            <a:endParaRPr kumimoji="1" lang="ja-JP" altLang="en-US" dirty="0"/>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pPr/>
              <a:t>26</a:t>
            </a:fld>
            <a:endParaRPr lang="en-US"/>
          </a:p>
        </p:txBody>
      </p:sp>
      <p:sp>
        <p:nvSpPr>
          <p:cNvPr id="4" name="テキスト ボックス 3"/>
          <p:cNvSpPr txBox="1"/>
          <p:nvPr/>
        </p:nvSpPr>
        <p:spPr>
          <a:xfrm>
            <a:off x="797232" y="5140011"/>
            <a:ext cx="10586939" cy="523220"/>
          </a:xfrm>
          <a:prstGeom prst="rect">
            <a:avLst/>
          </a:prstGeom>
          <a:noFill/>
        </p:spPr>
        <p:txBody>
          <a:bodyPr wrap="square" rtlCol="0">
            <a:spAutoFit/>
          </a:bodyPr>
          <a:lstStyle/>
          <a:p>
            <a:r>
              <a:rPr kumimoji="1" lang="ja-JP" altLang="en-US" sz="2800">
                <a:latin typeface="ＭＳ Ｐゴシック" panose="020B0600070205080204" pitchFamily="50" charset="-128"/>
                <a:ea typeface="ＭＳ Ｐゴシック" panose="020B0600070205080204" pitchFamily="50" charset="-128"/>
              </a:rPr>
              <a:t>消費者</a:t>
            </a:r>
            <a:r>
              <a:rPr kumimoji="1" lang="ja-JP" altLang="en-US" sz="2800" dirty="0">
                <a:latin typeface="ＭＳ Ｐゴシック" panose="020B0600070205080204" pitchFamily="50" charset="-128"/>
                <a:ea typeface="ＭＳ Ｐゴシック" panose="020B0600070205080204" pitchFamily="50" charset="-128"/>
              </a:rPr>
              <a:t>行動の面</a:t>
            </a:r>
            <a:r>
              <a:rPr kumimoji="1" lang="ja-JP" altLang="en-US" sz="2800">
                <a:latin typeface="ＭＳ Ｐゴシック" panose="020B0600070205080204" pitchFamily="50" charset="-128"/>
                <a:ea typeface="ＭＳ Ｐゴシック" panose="020B0600070205080204" pitchFamily="50" charset="-128"/>
              </a:rPr>
              <a:t>からカテゴリー・ベース</a:t>
            </a:r>
            <a:r>
              <a:rPr kumimoji="1" lang="ja-JP" altLang="en-US" sz="2800" dirty="0">
                <a:latin typeface="ＭＳ Ｐゴシック" panose="020B0600070205080204" pitchFamily="50" charset="-128"/>
                <a:ea typeface="ＭＳ Ｐゴシック" panose="020B0600070205080204" pitchFamily="50" charset="-128"/>
              </a:rPr>
              <a:t>処理を当てはめることができる</a:t>
            </a:r>
          </a:p>
        </p:txBody>
      </p:sp>
      <p:sp>
        <p:nvSpPr>
          <p:cNvPr id="5" name="角丸四角形 4">
            <a:extLst>
              <a:ext uri="{FF2B5EF4-FFF2-40B4-BE49-F238E27FC236}">
                <a16:creationId xmlns:a16="http://schemas.microsoft.com/office/drawing/2014/main" id="{67BE2137-2B3A-F343-8B79-DFA1982A8AC7}"/>
              </a:ext>
            </a:extLst>
          </p:cNvPr>
          <p:cNvSpPr/>
          <p:nvPr/>
        </p:nvSpPr>
        <p:spPr>
          <a:xfrm>
            <a:off x="1245704" y="2239617"/>
            <a:ext cx="9447254" cy="988332"/>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75528CBB-C680-6546-BA95-70A9B0B3E0EC}"/>
              </a:ext>
            </a:extLst>
          </p:cNvPr>
          <p:cNvSpPr txBox="1"/>
          <p:nvPr/>
        </p:nvSpPr>
        <p:spPr>
          <a:xfrm>
            <a:off x="2305507" y="2318284"/>
            <a:ext cx="7327647" cy="830997"/>
          </a:xfrm>
          <a:prstGeom prst="rect">
            <a:avLst/>
          </a:prstGeom>
          <a:noFill/>
        </p:spPr>
        <p:txBody>
          <a:bodyPr wrap="none" rtlCol="0">
            <a:spAutoFit/>
          </a:bodyPr>
          <a:lstStyle/>
          <a:p>
            <a:r>
              <a:rPr kumimoji="1" lang="ja-JP" altLang="en-US" sz="2400">
                <a:latin typeface="ＭＳ Ｐゴシック" panose="020B0600070205080204" pitchFamily="50" charset="-128"/>
                <a:ea typeface="ＭＳ Ｐゴシック" panose="020B0600070205080204" pitchFamily="50" charset="-128"/>
              </a:rPr>
              <a:t>音楽選択に低関与状態の時、認知的負担を下げるため</a:t>
            </a:r>
            <a:endParaRPr kumimoji="1" lang="en-US" altLang="ja-JP" sz="2400" dirty="0">
              <a:latin typeface="ＭＳ Ｐゴシック" panose="020B0600070205080204" pitchFamily="50" charset="-128"/>
              <a:ea typeface="ＭＳ Ｐゴシック" panose="020B0600070205080204" pitchFamily="50" charset="-128"/>
            </a:endParaRPr>
          </a:p>
          <a:p>
            <a:r>
              <a:rPr kumimoji="1" lang="ja-JP" altLang="en-US" sz="2400">
                <a:latin typeface="ＭＳ Ｐゴシック" panose="020B0600070205080204" pitchFamily="50" charset="-128"/>
                <a:ea typeface="ＭＳ Ｐゴシック" panose="020B0600070205080204" pitchFamily="50" charset="-128"/>
              </a:rPr>
              <a:t>理論駆動型処理を行う場合が多い。</a:t>
            </a:r>
            <a:endParaRPr kumimoji="1" lang="en-US" altLang="ja-JP" sz="2400" dirty="0">
              <a:latin typeface="ＭＳ Ｐゴシック" panose="020B0600070205080204" pitchFamily="50" charset="-128"/>
              <a:ea typeface="ＭＳ Ｐゴシック" panose="020B0600070205080204" pitchFamily="50" charset="-128"/>
            </a:endParaRPr>
          </a:p>
        </p:txBody>
      </p:sp>
      <p:sp>
        <p:nvSpPr>
          <p:cNvPr id="7" name="下矢印 6">
            <a:extLst>
              <a:ext uri="{FF2B5EF4-FFF2-40B4-BE49-F238E27FC236}">
                <a16:creationId xmlns:a16="http://schemas.microsoft.com/office/drawing/2014/main" id="{D97152FE-E60C-8E47-821A-11AEE72773DB}"/>
              </a:ext>
            </a:extLst>
          </p:cNvPr>
          <p:cNvSpPr/>
          <p:nvPr/>
        </p:nvSpPr>
        <p:spPr>
          <a:xfrm>
            <a:off x="5660752" y="3579394"/>
            <a:ext cx="607525" cy="9883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 7">
            <a:extLst>
              <a:ext uri="{FF2B5EF4-FFF2-40B4-BE49-F238E27FC236}">
                <a16:creationId xmlns:a16="http://schemas.microsoft.com/office/drawing/2014/main" id="{926CC5E9-A20E-A84A-892B-F2C71C5D17F5}"/>
              </a:ext>
            </a:extLst>
          </p:cNvPr>
          <p:cNvSpPr/>
          <p:nvPr/>
        </p:nvSpPr>
        <p:spPr>
          <a:xfrm>
            <a:off x="728870" y="4944421"/>
            <a:ext cx="10660599" cy="91440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F2116B0F-0AB5-A443-B221-12DB12B6C9EC}"/>
              </a:ext>
            </a:extLst>
          </p:cNvPr>
          <p:cNvSpPr txBox="1"/>
          <p:nvPr/>
        </p:nvSpPr>
        <p:spPr>
          <a:xfrm>
            <a:off x="717348" y="4418185"/>
            <a:ext cx="2473754" cy="461665"/>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それによって、、、</a:t>
            </a:r>
          </a:p>
        </p:txBody>
      </p:sp>
    </p:spTree>
    <p:extLst>
      <p:ext uri="{BB962C8B-B14F-4D97-AF65-F5344CB8AC3E}">
        <p14:creationId xmlns:p14="http://schemas.microsoft.com/office/powerpoint/2010/main" val="4035587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97F86F-D209-C54D-856F-7EF0D6217495}"/>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問題意識</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8FAEBBAB-7B0A-EA40-9F67-B0D1F63CE89D}"/>
              </a:ext>
            </a:extLst>
          </p:cNvPr>
          <p:cNvSpPr>
            <a:spLocks noGrp="1"/>
          </p:cNvSpPr>
          <p:nvPr>
            <p:ph type="sldNum" sz="quarter" idx="12"/>
          </p:nvPr>
        </p:nvSpPr>
        <p:spPr/>
        <p:txBody>
          <a:bodyPr/>
          <a:lstStyle/>
          <a:p>
            <a:fld id="{D57F1E4F-1CFF-5643-939E-217C01CDF565}" type="slidenum">
              <a:rPr lang="en-US" smtClean="0"/>
              <a:pPr/>
              <a:t>27</a:t>
            </a:fld>
            <a:endParaRPr lang="en-US"/>
          </a:p>
        </p:txBody>
      </p:sp>
      <p:sp>
        <p:nvSpPr>
          <p:cNvPr id="5" name="角丸四角形 4">
            <a:extLst>
              <a:ext uri="{FF2B5EF4-FFF2-40B4-BE49-F238E27FC236}">
                <a16:creationId xmlns:a16="http://schemas.microsoft.com/office/drawing/2014/main" id="{FD97DCFD-F2FE-3C49-BA2C-9A16B8CBA0D2}"/>
              </a:ext>
            </a:extLst>
          </p:cNvPr>
          <p:cNvSpPr/>
          <p:nvPr/>
        </p:nvSpPr>
        <p:spPr>
          <a:xfrm>
            <a:off x="834888" y="3235079"/>
            <a:ext cx="10222878" cy="2074839"/>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573C92C7-40A1-8A4F-9F81-691513D4E63D}"/>
              </a:ext>
            </a:extLst>
          </p:cNvPr>
          <p:cNvSpPr txBox="1"/>
          <p:nvPr/>
        </p:nvSpPr>
        <p:spPr>
          <a:xfrm>
            <a:off x="979262" y="3672333"/>
            <a:ext cx="9934130" cy="1200329"/>
          </a:xfrm>
          <a:prstGeom prst="rect">
            <a:avLst/>
          </a:prstGeom>
          <a:noFill/>
        </p:spPr>
        <p:txBody>
          <a:bodyPr wrap="none" rtlCol="0">
            <a:spAutoFit/>
          </a:bodyPr>
          <a:lstStyle/>
          <a:p>
            <a:r>
              <a:rPr kumimoji="1" lang="ja-JP" altLang="en-US" sz="3600">
                <a:solidFill>
                  <a:srgbClr val="FF0000"/>
                </a:solidFill>
                <a:latin typeface="MS PGothic" panose="020B0600070205080204" pitchFamily="34" charset="-128"/>
                <a:ea typeface="MS PGothic" panose="020B0600070205080204" pitchFamily="34" charset="-128"/>
              </a:rPr>
              <a:t>プレイリスト、プレイリスト作成者はカテゴリーとして</a:t>
            </a:r>
            <a:endParaRPr kumimoji="1" lang="en-US" altLang="ja-JP" sz="3600" dirty="0">
              <a:solidFill>
                <a:srgbClr val="FF0000"/>
              </a:solidFill>
              <a:latin typeface="MS PGothic" panose="020B0600070205080204" pitchFamily="34" charset="-128"/>
              <a:ea typeface="MS PGothic" panose="020B0600070205080204" pitchFamily="34" charset="-128"/>
            </a:endParaRPr>
          </a:p>
          <a:p>
            <a:r>
              <a:rPr kumimoji="1" lang="ja-JP" altLang="en-US" sz="3600">
                <a:solidFill>
                  <a:srgbClr val="FF0000"/>
                </a:solidFill>
                <a:latin typeface="MS PGothic" panose="020B0600070205080204" pitchFamily="34" charset="-128"/>
                <a:ea typeface="MS PGothic" panose="020B0600070205080204" pitchFamily="34" charset="-128"/>
              </a:rPr>
              <a:t>見ることができるのではないか。</a:t>
            </a:r>
            <a:endParaRPr kumimoji="1" lang="ja-JP" altLang="en-US" sz="3600">
              <a:latin typeface="MS PGothic" panose="020B0600070205080204" pitchFamily="34" charset="-128"/>
              <a:ea typeface="MS PGothic" panose="020B0600070205080204" pitchFamily="34" charset="-128"/>
            </a:endParaRPr>
          </a:p>
        </p:txBody>
      </p:sp>
      <p:sp>
        <p:nvSpPr>
          <p:cNvPr id="10" name="テキスト ボックス 9">
            <a:extLst>
              <a:ext uri="{FF2B5EF4-FFF2-40B4-BE49-F238E27FC236}">
                <a16:creationId xmlns:a16="http://schemas.microsoft.com/office/drawing/2014/main" id="{658228B2-ADA4-E042-9DD6-62222C63BF6B}"/>
              </a:ext>
            </a:extLst>
          </p:cNvPr>
          <p:cNvSpPr txBox="1"/>
          <p:nvPr/>
        </p:nvSpPr>
        <p:spPr>
          <a:xfrm>
            <a:off x="575894" y="2484210"/>
            <a:ext cx="2031325" cy="646331"/>
          </a:xfrm>
          <a:prstGeom prst="rect">
            <a:avLst/>
          </a:prstGeom>
          <a:noFill/>
        </p:spPr>
        <p:txBody>
          <a:bodyPr wrap="none" rtlCol="0">
            <a:spAutoFit/>
          </a:bodyPr>
          <a:lstStyle/>
          <a:p>
            <a:r>
              <a:rPr kumimoji="1" lang="ja-JP" altLang="en-US" sz="3600">
                <a:latin typeface="MS PGothic" panose="020B0600070205080204" pitchFamily="34" charset="-128"/>
                <a:ea typeface="MS PGothic" panose="020B0600070205080204" pitchFamily="34" charset="-128"/>
              </a:rPr>
              <a:t>問題意識</a:t>
            </a:r>
          </a:p>
        </p:txBody>
      </p:sp>
    </p:spTree>
    <p:extLst>
      <p:ext uri="{BB962C8B-B14F-4D97-AF65-F5344CB8AC3E}">
        <p14:creationId xmlns:p14="http://schemas.microsoft.com/office/powerpoint/2010/main" val="1693189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789215-392C-8842-AB5A-B3CAF20BC274}"/>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仮説導出</a:t>
            </a:r>
            <a:r>
              <a:rPr kumimoji="1" lang="en-US" altLang="ja-JP" sz="3600" dirty="0">
                <a:latin typeface="MS PGothic" panose="020B0600070205080204" pitchFamily="34" charset="-128"/>
                <a:ea typeface="MS PGothic" panose="020B0600070205080204" pitchFamily="34" charset="-128"/>
              </a:rPr>
              <a:t>〜</a:t>
            </a:r>
            <a:endParaRPr kumimoji="1" lang="ja-JP" altLang="en-US" sz="3600" dirty="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B45CA8B9-00A0-354D-9AE7-1DB0C1A13AC5}"/>
              </a:ext>
            </a:extLst>
          </p:cNvPr>
          <p:cNvSpPr>
            <a:spLocks noGrp="1"/>
          </p:cNvSpPr>
          <p:nvPr>
            <p:ph type="sldNum" sz="quarter" idx="12"/>
          </p:nvPr>
        </p:nvSpPr>
        <p:spPr/>
        <p:txBody>
          <a:bodyPr/>
          <a:lstStyle/>
          <a:p>
            <a:fld id="{D57F1E4F-1CFF-5643-939E-217C01CDF565}" type="slidenum">
              <a:rPr lang="en-US" smtClean="0"/>
              <a:pPr/>
              <a:t>28</a:t>
            </a:fld>
            <a:endParaRPr lang="en-US"/>
          </a:p>
        </p:txBody>
      </p:sp>
      <p:sp>
        <p:nvSpPr>
          <p:cNvPr id="4" name="テキスト ボックス 3">
            <a:extLst>
              <a:ext uri="{FF2B5EF4-FFF2-40B4-BE49-F238E27FC236}">
                <a16:creationId xmlns:a16="http://schemas.microsoft.com/office/drawing/2014/main" id="{B0D8309D-EE44-5B4C-B0A1-A15B6A25438F}"/>
              </a:ext>
            </a:extLst>
          </p:cNvPr>
          <p:cNvSpPr txBox="1"/>
          <p:nvPr/>
        </p:nvSpPr>
        <p:spPr>
          <a:xfrm>
            <a:off x="329504" y="1908995"/>
            <a:ext cx="11486849" cy="1015663"/>
          </a:xfrm>
          <a:prstGeom prst="rect">
            <a:avLst/>
          </a:prstGeom>
          <a:noFill/>
        </p:spPr>
        <p:txBody>
          <a:bodyPr wrap="square" rtlCol="0">
            <a:spAutoFit/>
          </a:bodyPr>
          <a:lstStyle/>
          <a:p>
            <a:r>
              <a:rPr kumimoji="1" lang="ja-JP" altLang="en-US" sz="2000" dirty="0">
                <a:latin typeface="MS PGothic" panose="020B0600070205080204" pitchFamily="34" charset="-128"/>
                <a:ea typeface="MS PGothic" panose="020B0600070205080204" pitchFamily="34" charset="-128"/>
              </a:rPr>
              <a:t>グレード化されたカテゴリー（</a:t>
            </a:r>
            <a:r>
              <a:rPr kumimoji="1" lang="en-US" altLang="ja-JP" sz="2000" dirty="0">
                <a:latin typeface="MS PGothic" panose="020B0600070205080204" pitchFamily="34" charset="-128"/>
                <a:ea typeface="MS PGothic" panose="020B0600070205080204" pitchFamily="34" charset="-128"/>
              </a:rPr>
              <a:t>graded structure)</a:t>
            </a:r>
            <a:r>
              <a:rPr kumimoji="1" lang="ja-JP" altLang="en-US" sz="2000">
                <a:latin typeface="MS PGothic" panose="020B0600070205080204" pitchFamily="34" charset="-128"/>
                <a:ea typeface="MS PGothic" panose="020B0600070205080204" pitchFamily="34" charset="-128"/>
              </a:rPr>
              <a:t>は</a:t>
            </a:r>
            <a:r>
              <a:rPr kumimoji="1" lang="ja-JP" altLang="en-US" sz="2000" dirty="0">
                <a:latin typeface="MS PGothic" panose="020B0600070205080204" pitchFamily="34" charset="-128"/>
                <a:ea typeface="MS PGothic" panose="020B0600070205080204" pitchFamily="34" charset="-128"/>
              </a:rPr>
              <a:t>カテゴリーを最も代表する存在を中心に置き、代表的ではない存在になるほど遠くに位置づけられている水平的に拡がるグレード（段階）を持つカテゴリー構造である。（高橋広行　</a:t>
            </a:r>
            <a:r>
              <a:rPr kumimoji="1" lang="en-US" altLang="ja-JP" sz="2000" dirty="0">
                <a:latin typeface="MS PGothic" panose="020B0600070205080204" pitchFamily="34" charset="-128"/>
                <a:ea typeface="MS PGothic" panose="020B0600070205080204" pitchFamily="34" charset="-128"/>
              </a:rPr>
              <a:t>2011</a:t>
            </a:r>
            <a:r>
              <a:rPr kumimoji="1" lang="ja-JP" altLang="en-US" sz="2000" dirty="0">
                <a:latin typeface="MS PGothic" panose="020B0600070205080204" pitchFamily="34" charset="-128"/>
                <a:ea typeface="MS PGothic" panose="020B0600070205080204" pitchFamily="34" charset="-128"/>
              </a:rPr>
              <a:t>）</a:t>
            </a:r>
            <a:endParaRPr kumimoji="1" lang="en-US" altLang="ja-JP" sz="2000" dirty="0">
              <a:latin typeface="MS PGothic" panose="020B0600070205080204" pitchFamily="34" charset="-128"/>
              <a:ea typeface="MS PGothic" panose="020B0600070205080204" pitchFamily="34" charset="-128"/>
            </a:endParaRPr>
          </a:p>
        </p:txBody>
      </p:sp>
      <p:sp>
        <p:nvSpPr>
          <p:cNvPr id="38" name="二等辺三角形 37"/>
          <p:cNvSpPr/>
          <p:nvPr/>
        </p:nvSpPr>
        <p:spPr>
          <a:xfrm>
            <a:off x="3062059" y="4557102"/>
            <a:ext cx="193964" cy="1638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ローチャート: 結合子 62"/>
          <p:cNvSpPr/>
          <p:nvPr/>
        </p:nvSpPr>
        <p:spPr>
          <a:xfrm>
            <a:off x="9048490" y="4493833"/>
            <a:ext cx="525491" cy="524034"/>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5" name="グループ化 104"/>
          <p:cNvGrpSpPr/>
          <p:nvPr/>
        </p:nvGrpSpPr>
        <p:grpSpPr>
          <a:xfrm>
            <a:off x="9020290" y="2912719"/>
            <a:ext cx="2469746" cy="3006968"/>
            <a:chOff x="9020290" y="2912719"/>
            <a:chExt cx="2469746" cy="3006968"/>
          </a:xfrm>
        </p:grpSpPr>
        <p:sp>
          <p:nvSpPr>
            <p:cNvPr id="55" name="二等辺三角形 54"/>
            <p:cNvSpPr/>
            <p:nvPr/>
          </p:nvSpPr>
          <p:spPr>
            <a:xfrm>
              <a:off x="9084945" y="2912719"/>
              <a:ext cx="452582" cy="4264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9624290" y="2975132"/>
              <a:ext cx="1865746" cy="369332"/>
            </a:xfrm>
            <a:prstGeom prst="rect">
              <a:avLst/>
            </a:prstGeom>
            <a:noFill/>
          </p:spPr>
          <p:txBody>
            <a:bodyPr wrap="square" rtlCol="0">
              <a:spAutoFit/>
            </a:bodyPr>
            <a:lstStyle/>
            <a:p>
              <a:r>
                <a:rPr kumimoji="1" lang="ja-JP" altLang="en-US" dirty="0"/>
                <a:t>エグゼンプラー</a:t>
              </a:r>
            </a:p>
          </p:txBody>
        </p:sp>
        <p:sp>
          <p:nvSpPr>
            <p:cNvPr id="57" name="フローチャート: 結合子 56"/>
            <p:cNvSpPr/>
            <p:nvPr/>
          </p:nvSpPr>
          <p:spPr>
            <a:xfrm>
              <a:off x="9035105" y="3651369"/>
              <a:ext cx="525491" cy="524034"/>
            </a:xfrm>
            <a:prstGeom prst="flowChartConnector">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p:cNvSpPr txBox="1"/>
            <p:nvPr/>
          </p:nvSpPr>
          <p:spPr>
            <a:xfrm>
              <a:off x="9663698" y="3728720"/>
              <a:ext cx="1826338" cy="369332"/>
            </a:xfrm>
            <a:prstGeom prst="rect">
              <a:avLst/>
            </a:prstGeom>
            <a:noFill/>
          </p:spPr>
          <p:txBody>
            <a:bodyPr wrap="square" rtlCol="0">
              <a:spAutoFit/>
            </a:bodyPr>
            <a:lstStyle/>
            <a:p>
              <a:r>
                <a:rPr kumimoji="1" lang="ja-JP" altLang="en-US" dirty="0"/>
                <a:t>プロトタイプ</a:t>
              </a:r>
            </a:p>
          </p:txBody>
        </p:sp>
        <p:sp>
          <p:nvSpPr>
            <p:cNvPr id="60" name="テキスト ボックス 59"/>
            <p:cNvSpPr txBox="1"/>
            <p:nvPr/>
          </p:nvSpPr>
          <p:spPr>
            <a:xfrm>
              <a:off x="9731491" y="4578875"/>
              <a:ext cx="1477818" cy="369332"/>
            </a:xfrm>
            <a:prstGeom prst="rect">
              <a:avLst/>
            </a:prstGeom>
            <a:noFill/>
          </p:spPr>
          <p:txBody>
            <a:bodyPr wrap="square" rtlCol="0">
              <a:spAutoFit/>
            </a:bodyPr>
            <a:lstStyle/>
            <a:p>
              <a:r>
                <a:rPr kumimoji="1" lang="ja-JP" altLang="en-US" dirty="0"/>
                <a:t>事例</a:t>
              </a:r>
            </a:p>
          </p:txBody>
        </p:sp>
        <p:sp>
          <p:nvSpPr>
            <p:cNvPr id="64" name="フローチャート: 結合子 63"/>
            <p:cNvSpPr/>
            <p:nvPr/>
          </p:nvSpPr>
          <p:spPr>
            <a:xfrm>
              <a:off x="9035105" y="5339828"/>
              <a:ext cx="581891" cy="579859"/>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フローチャート: 結合子 64"/>
            <p:cNvSpPr/>
            <p:nvPr/>
          </p:nvSpPr>
          <p:spPr>
            <a:xfrm>
              <a:off x="9020290" y="4486355"/>
              <a:ext cx="581891" cy="579859"/>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ローチャート: 結合子 66"/>
            <p:cNvSpPr/>
            <p:nvPr/>
          </p:nvSpPr>
          <p:spPr>
            <a:xfrm>
              <a:off x="9187506" y="5492229"/>
              <a:ext cx="279768" cy="292482"/>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p:cNvSpPr txBox="1"/>
            <p:nvPr/>
          </p:nvSpPr>
          <p:spPr>
            <a:xfrm>
              <a:off x="9733490" y="5420064"/>
              <a:ext cx="1145309" cy="369332"/>
            </a:xfrm>
            <a:prstGeom prst="rect">
              <a:avLst/>
            </a:prstGeom>
            <a:noFill/>
          </p:spPr>
          <p:txBody>
            <a:bodyPr wrap="square" rtlCol="0">
              <a:spAutoFit/>
            </a:bodyPr>
            <a:lstStyle/>
            <a:p>
              <a:r>
                <a:rPr kumimoji="1" lang="ja-JP" altLang="en-US" dirty="0"/>
                <a:t>境界例</a:t>
              </a:r>
            </a:p>
          </p:txBody>
        </p:sp>
      </p:grpSp>
      <p:sp>
        <p:nvSpPr>
          <p:cNvPr id="69" name="テキスト ボックス 68"/>
          <p:cNvSpPr txBox="1"/>
          <p:nvPr/>
        </p:nvSpPr>
        <p:spPr>
          <a:xfrm>
            <a:off x="2511935" y="3002988"/>
            <a:ext cx="1863164" cy="338554"/>
          </a:xfrm>
          <a:prstGeom prst="rect">
            <a:avLst/>
          </a:prstGeom>
          <a:no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〇〇カテゴリー</a:t>
            </a:r>
          </a:p>
        </p:txBody>
      </p:sp>
      <p:sp>
        <p:nvSpPr>
          <p:cNvPr id="70" name="テキスト ボックス 69"/>
          <p:cNvSpPr txBox="1"/>
          <p:nvPr/>
        </p:nvSpPr>
        <p:spPr>
          <a:xfrm>
            <a:off x="4188925" y="3766808"/>
            <a:ext cx="1927080" cy="338554"/>
          </a:xfrm>
          <a:prstGeom prst="rect">
            <a:avLst/>
          </a:prstGeom>
          <a:no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低〇〇カテゴリー</a:t>
            </a:r>
          </a:p>
        </p:txBody>
      </p:sp>
      <p:sp>
        <p:nvSpPr>
          <p:cNvPr id="71" name="テキスト ボックス 70"/>
          <p:cNvSpPr txBox="1"/>
          <p:nvPr/>
        </p:nvSpPr>
        <p:spPr>
          <a:xfrm>
            <a:off x="6219741" y="2733447"/>
            <a:ext cx="2210079" cy="338554"/>
          </a:xfrm>
          <a:prstGeom prst="rect">
            <a:avLst/>
          </a:prstGeom>
          <a:no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高〇〇カテゴリー</a:t>
            </a:r>
          </a:p>
        </p:txBody>
      </p:sp>
      <p:grpSp>
        <p:nvGrpSpPr>
          <p:cNvPr id="85" name="グループ化 84"/>
          <p:cNvGrpSpPr/>
          <p:nvPr/>
        </p:nvGrpSpPr>
        <p:grpSpPr>
          <a:xfrm>
            <a:off x="1834523" y="3172265"/>
            <a:ext cx="6891590" cy="3722591"/>
            <a:chOff x="1874195" y="3111857"/>
            <a:chExt cx="6891590" cy="3722591"/>
          </a:xfrm>
        </p:grpSpPr>
        <p:sp>
          <p:nvSpPr>
            <p:cNvPr id="39" name="フローチャート: 結合子 38"/>
            <p:cNvSpPr/>
            <p:nvPr/>
          </p:nvSpPr>
          <p:spPr>
            <a:xfrm>
              <a:off x="3162163" y="3516735"/>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4" name="グループ化 83"/>
            <p:cNvGrpSpPr/>
            <p:nvPr/>
          </p:nvGrpSpPr>
          <p:grpSpPr>
            <a:xfrm>
              <a:off x="1874195" y="3111857"/>
              <a:ext cx="6891590" cy="3722591"/>
              <a:chOff x="1896935" y="3084293"/>
              <a:chExt cx="6891590" cy="3722591"/>
            </a:xfrm>
          </p:grpSpPr>
          <p:sp>
            <p:nvSpPr>
              <p:cNvPr id="49" name="フローチャート: 結合子 48"/>
              <p:cNvSpPr/>
              <p:nvPr/>
            </p:nvSpPr>
            <p:spPr>
              <a:xfrm>
                <a:off x="2482175" y="3923616"/>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3" name="グループ化 82"/>
              <p:cNvGrpSpPr/>
              <p:nvPr/>
            </p:nvGrpSpPr>
            <p:grpSpPr>
              <a:xfrm>
                <a:off x="1896935" y="3084293"/>
                <a:ext cx="6891590" cy="3722591"/>
                <a:chOff x="1920272" y="2912719"/>
                <a:chExt cx="6891590" cy="3722591"/>
              </a:xfrm>
            </p:grpSpPr>
            <p:grpSp>
              <p:nvGrpSpPr>
                <p:cNvPr id="19" name="グループ化 18"/>
                <p:cNvGrpSpPr/>
                <p:nvPr/>
              </p:nvGrpSpPr>
              <p:grpSpPr>
                <a:xfrm>
                  <a:off x="3848379" y="3975759"/>
                  <a:ext cx="2661172" cy="2659551"/>
                  <a:chOff x="1562071" y="3510076"/>
                  <a:chExt cx="2661172" cy="2659551"/>
                </a:xfrm>
              </p:grpSpPr>
              <p:sp>
                <p:nvSpPr>
                  <p:cNvPr id="5" name="楕円 4"/>
                  <p:cNvSpPr/>
                  <p:nvPr/>
                </p:nvSpPr>
                <p:spPr>
                  <a:xfrm>
                    <a:off x="2520814" y="4482309"/>
                    <a:ext cx="712940" cy="715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flipV="1">
                    <a:off x="2259113" y="4220568"/>
                    <a:ext cx="1250075" cy="1210412"/>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ローチャート: 結合子 13"/>
                  <p:cNvSpPr/>
                  <p:nvPr/>
                </p:nvSpPr>
                <p:spPr>
                  <a:xfrm>
                    <a:off x="1562071" y="3510076"/>
                    <a:ext cx="2661172" cy="2659551"/>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フローチャート: 結合子 14"/>
                  <p:cNvSpPr/>
                  <p:nvPr/>
                </p:nvSpPr>
                <p:spPr>
                  <a:xfrm>
                    <a:off x="1985052" y="3939047"/>
                    <a:ext cx="1784463" cy="1801612"/>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ローチャート: 結合子 15"/>
                  <p:cNvSpPr/>
                  <p:nvPr/>
                </p:nvSpPr>
                <p:spPr>
                  <a:xfrm>
                    <a:off x="2714479" y="4676037"/>
                    <a:ext cx="325608" cy="327631"/>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 name="グループ化 19"/>
                <p:cNvGrpSpPr/>
                <p:nvPr/>
              </p:nvGrpSpPr>
              <p:grpSpPr>
                <a:xfrm>
                  <a:off x="1920272" y="3159798"/>
                  <a:ext cx="2661172" cy="2659551"/>
                  <a:chOff x="1562071" y="3510076"/>
                  <a:chExt cx="2661172" cy="2659551"/>
                </a:xfrm>
              </p:grpSpPr>
              <p:sp>
                <p:nvSpPr>
                  <p:cNvPr id="21" name="楕円 20"/>
                  <p:cNvSpPr/>
                  <p:nvPr/>
                </p:nvSpPr>
                <p:spPr>
                  <a:xfrm>
                    <a:off x="2520814" y="4482309"/>
                    <a:ext cx="712940" cy="715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flipV="1">
                    <a:off x="2297392" y="4271710"/>
                    <a:ext cx="1166244" cy="115927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ローチャート: 結合子 22"/>
                  <p:cNvSpPr/>
                  <p:nvPr/>
                </p:nvSpPr>
                <p:spPr>
                  <a:xfrm>
                    <a:off x="1562071" y="3510076"/>
                    <a:ext cx="2661172" cy="2659551"/>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ローチャート: 結合子 23"/>
                  <p:cNvSpPr/>
                  <p:nvPr/>
                </p:nvSpPr>
                <p:spPr>
                  <a:xfrm>
                    <a:off x="1985052" y="3939047"/>
                    <a:ext cx="1784463" cy="1801612"/>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ローチャート: 結合子 24"/>
                  <p:cNvSpPr/>
                  <p:nvPr/>
                </p:nvSpPr>
                <p:spPr>
                  <a:xfrm>
                    <a:off x="2714479" y="4676037"/>
                    <a:ext cx="325608" cy="327631"/>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6" name="グループ化 25"/>
                <p:cNvGrpSpPr/>
                <p:nvPr/>
              </p:nvGrpSpPr>
              <p:grpSpPr>
                <a:xfrm>
                  <a:off x="5791985" y="2912719"/>
                  <a:ext cx="2661172" cy="2659551"/>
                  <a:chOff x="1562071" y="3510076"/>
                  <a:chExt cx="2661172" cy="2659551"/>
                </a:xfrm>
              </p:grpSpPr>
              <p:sp>
                <p:nvSpPr>
                  <p:cNvPr id="27" name="楕円 26"/>
                  <p:cNvSpPr/>
                  <p:nvPr/>
                </p:nvSpPr>
                <p:spPr>
                  <a:xfrm>
                    <a:off x="2520814" y="4482309"/>
                    <a:ext cx="712940" cy="715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flipV="1">
                    <a:off x="2259114" y="4248726"/>
                    <a:ext cx="1204522" cy="1182254"/>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ローチャート: 結合子 28"/>
                  <p:cNvSpPr/>
                  <p:nvPr/>
                </p:nvSpPr>
                <p:spPr>
                  <a:xfrm>
                    <a:off x="1562071" y="3510076"/>
                    <a:ext cx="2661172" cy="2659551"/>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フローチャート: 結合子 29"/>
                  <p:cNvSpPr/>
                  <p:nvPr/>
                </p:nvSpPr>
                <p:spPr>
                  <a:xfrm>
                    <a:off x="1920776" y="3919030"/>
                    <a:ext cx="1930272" cy="1890572"/>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ローチャート: 結合子 30"/>
                  <p:cNvSpPr/>
                  <p:nvPr/>
                </p:nvSpPr>
                <p:spPr>
                  <a:xfrm>
                    <a:off x="2714479" y="4676037"/>
                    <a:ext cx="325608" cy="327631"/>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2" name="フローチャート: 結合子 31"/>
                <p:cNvSpPr/>
                <p:nvPr/>
              </p:nvSpPr>
              <p:spPr>
                <a:xfrm>
                  <a:off x="7634096" y="4142442"/>
                  <a:ext cx="1177766" cy="1178380"/>
                </a:xfrm>
                <a:prstGeom prst="flowChartConnector">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ローチャート: 結合子 32"/>
                <p:cNvSpPr/>
                <p:nvPr/>
              </p:nvSpPr>
              <p:spPr>
                <a:xfrm>
                  <a:off x="7899618" y="4417929"/>
                  <a:ext cx="671322" cy="639532"/>
                </a:xfrm>
                <a:prstGeom prst="flowChartConnector">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二等辺三角形 33"/>
                <p:cNvSpPr/>
                <p:nvPr/>
              </p:nvSpPr>
              <p:spPr>
                <a:xfrm>
                  <a:off x="8154532" y="4632386"/>
                  <a:ext cx="193964" cy="1638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二等辺三角形 34"/>
                <p:cNvSpPr/>
                <p:nvPr/>
              </p:nvSpPr>
              <p:spPr>
                <a:xfrm>
                  <a:off x="7050877" y="4116743"/>
                  <a:ext cx="193964" cy="1638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二等辺三角形 36"/>
                <p:cNvSpPr/>
                <p:nvPr/>
              </p:nvSpPr>
              <p:spPr>
                <a:xfrm>
                  <a:off x="4931965" y="5105418"/>
                  <a:ext cx="255074" cy="2154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ローチャート: 結合子 40"/>
                <p:cNvSpPr/>
                <p:nvPr/>
              </p:nvSpPr>
              <p:spPr>
                <a:xfrm>
                  <a:off x="6339682" y="3611529"/>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ローチャート: 結合子 41"/>
                <p:cNvSpPr/>
                <p:nvPr/>
              </p:nvSpPr>
              <p:spPr>
                <a:xfrm>
                  <a:off x="6964815" y="5262367"/>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ローチャート: 結合子 42"/>
                <p:cNvSpPr/>
                <p:nvPr/>
              </p:nvSpPr>
              <p:spPr>
                <a:xfrm>
                  <a:off x="5620134" y="5578615"/>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ローチャート: 結合子 43"/>
                <p:cNvSpPr/>
                <p:nvPr/>
              </p:nvSpPr>
              <p:spPr>
                <a:xfrm>
                  <a:off x="4744312" y="5854112"/>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ローチャート: 結合子 44"/>
                <p:cNvSpPr/>
                <p:nvPr/>
              </p:nvSpPr>
              <p:spPr>
                <a:xfrm>
                  <a:off x="5279846" y="4706264"/>
                  <a:ext cx="326417" cy="311272"/>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ローチャート: 結合子 45"/>
                <p:cNvSpPr/>
                <p:nvPr/>
              </p:nvSpPr>
              <p:spPr>
                <a:xfrm>
                  <a:off x="7608726" y="4455674"/>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フローチャート: 結合子 46"/>
                <p:cNvSpPr/>
                <p:nvPr/>
              </p:nvSpPr>
              <p:spPr>
                <a:xfrm>
                  <a:off x="2655593" y="4950725"/>
                  <a:ext cx="306575" cy="300301"/>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フローチャート: 結合子 47"/>
                <p:cNvSpPr/>
                <p:nvPr/>
              </p:nvSpPr>
              <p:spPr>
                <a:xfrm>
                  <a:off x="4553496" y="4135563"/>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ローチャート: 結合子 49"/>
                <p:cNvSpPr/>
                <p:nvPr/>
              </p:nvSpPr>
              <p:spPr>
                <a:xfrm>
                  <a:off x="3277400" y="5474807"/>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ドーナツ 51"/>
                <p:cNvSpPr/>
                <p:nvPr/>
              </p:nvSpPr>
              <p:spPr>
                <a:xfrm>
                  <a:off x="4054999" y="4790964"/>
                  <a:ext cx="302836" cy="309911"/>
                </a:xfrm>
                <a:prstGeom prst="don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3" name="フローチャート: 結合子 52"/>
                <p:cNvSpPr/>
                <p:nvPr/>
              </p:nvSpPr>
              <p:spPr>
                <a:xfrm>
                  <a:off x="6876355" y="2972568"/>
                  <a:ext cx="354344" cy="342446"/>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ドーナツ 53"/>
                <p:cNvSpPr/>
                <p:nvPr/>
              </p:nvSpPr>
              <p:spPr>
                <a:xfrm>
                  <a:off x="6022109" y="4719783"/>
                  <a:ext cx="336113" cy="330226"/>
                </a:xfrm>
                <a:prstGeom prst="don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grpSp>
      <p:sp>
        <p:nvSpPr>
          <p:cNvPr id="87" name="テキスト ボックス 86"/>
          <p:cNvSpPr txBox="1"/>
          <p:nvPr/>
        </p:nvSpPr>
        <p:spPr>
          <a:xfrm>
            <a:off x="1550" y="6244420"/>
            <a:ext cx="3690865" cy="400110"/>
          </a:xfrm>
          <a:prstGeom prst="rect">
            <a:avLst/>
          </a:prstGeom>
          <a:noFill/>
        </p:spPr>
        <p:txBody>
          <a:bodyPr wrap="square" rtlCol="0">
            <a:spAutoFit/>
          </a:bodyPr>
          <a:lstStyle/>
          <a:p>
            <a:r>
              <a:rPr kumimoji="1" lang="ja-JP" altLang="en-US" sz="2000" dirty="0">
                <a:solidFill>
                  <a:srgbClr val="FF0000"/>
                </a:solidFill>
                <a:latin typeface="ＭＳ Ｐゴシック" panose="020B0600070205080204" pitchFamily="50" charset="-128"/>
                <a:ea typeface="ＭＳ Ｐゴシック" panose="020B0600070205080204" pitchFamily="50" charset="-128"/>
              </a:rPr>
              <a:t>各カテゴリーに対して評価がある</a:t>
            </a:r>
          </a:p>
        </p:txBody>
      </p:sp>
      <p:cxnSp>
        <p:nvCxnSpPr>
          <p:cNvPr id="93" name="直線コネクタ 92"/>
          <p:cNvCxnSpPr/>
          <p:nvPr/>
        </p:nvCxnSpPr>
        <p:spPr>
          <a:xfrm flipH="1" flipV="1">
            <a:off x="521129" y="4846303"/>
            <a:ext cx="30769" cy="1398117"/>
          </a:xfrm>
          <a:prstGeom prst="line">
            <a:avLst/>
          </a:prstGeom>
        </p:spPr>
        <p:style>
          <a:lnRef idx="3">
            <a:schemeClr val="accent6"/>
          </a:lnRef>
          <a:fillRef idx="0">
            <a:schemeClr val="accent6"/>
          </a:fillRef>
          <a:effectRef idx="2">
            <a:schemeClr val="accent6"/>
          </a:effectRef>
          <a:fontRef idx="minor">
            <a:schemeClr val="tx1"/>
          </a:fontRef>
        </p:style>
      </p:cxnSp>
      <p:cxnSp>
        <p:nvCxnSpPr>
          <p:cNvPr id="95" name="直線矢印コネクタ 94"/>
          <p:cNvCxnSpPr/>
          <p:nvPr/>
        </p:nvCxnSpPr>
        <p:spPr>
          <a:xfrm>
            <a:off x="521129" y="4839588"/>
            <a:ext cx="1122944" cy="6715"/>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912740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291C284C-B856-A147-A589-9B825E089016}"/>
              </a:ext>
            </a:extLst>
          </p:cNvPr>
          <p:cNvSpPr>
            <a:spLocks noGrp="1"/>
          </p:cNvSpPr>
          <p:nvPr>
            <p:ph type="sldNum" sz="quarter" idx="12"/>
          </p:nvPr>
        </p:nvSpPr>
        <p:spPr/>
        <p:txBody>
          <a:bodyPr/>
          <a:lstStyle/>
          <a:p>
            <a:fld id="{D57F1E4F-1CFF-5643-939E-217C01CDF565}" type="slidenum">
              <a:rPr lang="en-US" smtClean="0"/>
              <a:pPr/>
              <a:t>2</a:t>
            </a:fld>
            <a:endParaRPr lang="en-US"/>
          </a:p>
        </p:txBody>
      </p:sp>
      <p:pic>
        <p:nvPicPr>
          <p:cNvPr id="4" name="Picture 2" descr="https://orangeplus.me/wp-content/uploads/2017/10/150703_2.jpg">
            <a:extLst>
              <a:ext uri="{FF2B5EF4-FFF2-40B4-BE49-F238E27FC236}">
                <a16:creationId xmlns:a16="http://schemas.microsoft.com/office/drawing/2014/main" id="{D57E37E5-333A-6840-AADE-CA2270E522F9}"/>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96747"/>
          <a:stretch/>
        </p:blipFill>
        <p:spPr bwMode="auto">
          <a:xfrm>
            <a:off x="9360131" y="0"/>
            <a:ext cx="286076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a:extLst>
              <a:ext uri="{FF2B5EF4-FFF2-40B4-BE49-F238E27FC236}">
                <a16:creationId xmlns:a16="http://schemas.microsoft.com/office/drawing/2014/main" id="{933F0329-CD85-844C-B957-717908EB6287}"/>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20000"/>
                    </a14:imgEffect>
                  </a14:imgLayer>
                </a14:imgProps>
              </a:ext>
            </a:extLst>
          </a:blip>
          <a:stretch>
            <a:fillRect/>
          </a:stretch>
        </p:blipFill>
        <p:spPr>
          <a:xfrm>
            <a:off x="2649415" y="1"/>
            <a:ext cx="6893170" cy="6857999"/>
          </a:xfrm>
          <a:prstGeom prst="rect">
            <a:avLst/>
          </a:prstGeom>
        </p:spPr>
      </p:pic>
      <p:pic>
        <p:nvPicPr>
          <p:cNvPr id="7" name="図 6">
            <a:extLst>
              <a:ext uri="{FF2B5EF4-FFF2-40B4-BE49-F238E27FC236}">
                <a16:creationId xmlns:a16="http://schemas.microsoft.com/office/drawing/2014/main" id="{74757EB2-EE4A-A648-A15B-3BEA643521B2}"/>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contrast="-20000"/>
                    </a14:imgEffect>
                  </a14:imgLayer>
                </a14:imgProps>
              </a:ext>
            </a:extLst>
          </a:blip>
          <a:srcRect l="-96" r="92596"/>
          <a:stretch/>
        </p:blipFill>
        <p:spPr>
          <a:xfrm>
            <a:off x="-28894" y="0"/>
            <a:ext cx="2860763" cy="6858000"/>
          </a:xfrm>
          <a:prstGeom prst="rect">
            <a:avLst/>
          </a:prstGeom>
        </p:spPr>
      </p:pic>
      <p:sp>
        <p:nvSpPr>
          <p:cNvPr id="8" name="テキスト ボックス 7">
            <a:extLst>
              <a:ext uri="{FF2B5EF4-FFF2-40B4-BE49-F238E27FC236}">
                <a16:creationId xmlns:a16="http://schemas.microsoft.com/office/drawing/2014/main" id="{87ED2571-9CD8-FD44-8F32-BB437853A37A}"/>
              </a:ext>
            </a:extLst>
          </p:cNvPr>
          <p:cNvSpPr txBox="1"/>
          <p:nvPr/>
        </p:nvSpPr>
        <p:spPr>
          <a:xfrm>
            <a:off x="2000519" y="3044279"/>
            <a:ext cx="8190962" cy="769441"/>
          </a:xfrm>
          <a:prstGeom prst="rect">
            <a:avLst/>
          </a:prstGeom>
          <a:noFill/>
        </p:spPr>
        <p:txBody>
          <a:bodyPr wrap="square" rtlCol="0">
            <a:spAutoFit/>
          </a:bodyPr>
          <a:lstStyle/>
          <a:p>
            <a:r>
              <a:rPr kumimoji="1" lang="ja-JP" altLang="en-US" sz="4400">
                <a:latin typeface="MS PGothic" panose="020B0600070205080204" pitchFamily="34" charset="-128"/>
                <a:ea typeface="MS PGothic" panose="020B0600070205080204" pitchFamily="34" charset="-128"/>
              </a:rPr>
              <a:t>皆さんは音楽を何で聴きますか？</a:t>
            </a:r>
          </a:p>
        </p:txBody>
      </p:sp>
    </p:spTree>
    <p:extLst>
      <p:ext uri="{BB962C8B-B14F-4D97-AF65-F5344CB8AC3E}">
        <p14:creationId xmlns:p14="http://schemas.microsoft.com/office/powerpoint/2010/main" val="3663439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600">
                <a:latin typeface="ＭＳ Ｐゴシック" panose="020B0600070205080204" pitchFamily="50" charset="-128"/>
                <a:ea typeface="ＭＳ Ｐゴシック" panose="020B0600070205080204" pitchFamily="50" charset="-128"/>
              </a:rPr>
              <a:t>～仮説導出</a:t>
            </a:r>
            <a:r>
              <a:rPr kumimoji="1" lang="en-US" altLang="ja-JP" sz="3600" dirty="0">
                <a:latin typeface="ＭＳ Ｐゴシック" panose="020B0600070205080204" pitchFamily="50" charset="-128"/>
                <a:ea typeface="ＭＳ Ｐゴシック" panose="020B0600070205080204" pitchFamily="50" charset="-128"/>
              </a:rPr>
              <a:t>〜</a:t>
            </a:r>
            <a:endParaRPr kumimoji="1" lang="ja-JP" altLang="en-US" sz="36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pPr/>
              <a:t>29</a:t>
            </a:fld>
            <a:endParaRPr lang="en-US"/>
          </a:p>
        </p:txBody>
      </p:sp>
      <p:grpSp>
        <p:nvGrpSpPr>
          <p:cNvPr id="4" name="グループ化 3"/>
          <p:cNvGrpSpPr/>
          <p:nvPr/>
        </p:nvGrpSpPr>
        <p:grpSpPr>
          <a:xfrm>
            <a:off x="757266" y="2742501"/>
            <a:ext cx="6891590" cy="3466422"/>
            <a:chOff x="1874195" y="3111857"/>
            <a:chExt cx="6891590" cy="3722591"/>
          </a:xfrm>
        </p:grpSpPr>
        <p:sp>
          <p:nvSpPr>
            <p:cNvPr id="5" name="フローチャート: 結合子 4"/>
            <p:cNvSpPr/>
            <p:nvPr/>
          </p:nvSpPr>
          <p:spPr>
            <a:xfrm>
              <a:off x="3162163" y="3516735"/>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 name="グループ化 5"/>
            <p:cNvGrpSpPr/>
            <p:nvPr/>
          </p:nvGrpSpPr>
          <p:grpSpPr>
            <a:xfrm>
              <a:off x="1874195" y="3111857"/>
              <a:ext cx="6891590" cy="3722591"/>
              <a:chOff x="1896935" y="3084293"/>
              <a:chExt cx="6891590" cy="3722591"/>
            </a:xfrm>
          </p:grpSpPr>
          <p:sp>
            <p:nvSpPr>
              <p:cNvPr id="7" name="フローチャート: 結合子 6"/>
              <p:cNvSpPr/>
              <p:nvPr/>
            </p:nvSpPr>
            <p:spPr>
              <a:xfrm>
                <a:off x="2482175" y="3923616"/>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p:nvGrpSpPr>
            <p:grpSpPr>
              <a:xfrm>
                <a:off x="1896935" y="3084293"/>
                <a:ext cx="6891590" cy="3722591"/>
                <a:chOff x="1920272" y="2912719"/>
                <a:chExt cx="6891590" cy="3722591"/>
              </a:xfrm>
            </p:grpSpPr>
            <p:grpSp>
              <p:nvGrpSpPr>
                <p:cNvPr id="9" name="グループ化 8"/>
                <p:cNvGrpSpPr/>
                <p:nvPr/>
              </p:nvGrpSpPr>
              <p:grpSpPr>
                <a:xfrm>
                  <a:off x="3848379" y="3975759"/>
                  <a:ext cx="2661172" cy="2659551"/>
                  <a:chOff x="1562071" y="3510076"/>
                  <a:chExt cx="2661172" cy="2659551"/>
                </a:xfrm>
              </p:grpSpPr>
              <p:sp>
                <p:nvSpPr>
                  <p:cNvPr id="39" name="楕円 38"/>
                  <p:cNvSpPr/>
                  <p:nvPr/>
                </p:nvSpPr>
                <p:spPr>
                  <a:xfrm>
                    <a:off x="2520814" y="4482309"/>
                    <a:ext cx="712940" cy="715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p:nvSpPr>
                <p:spPr>
                  <a:xfrm flipV="1">
                    <a:off x="2259113" y="4220568"/>
                    <a:ext cx="1250075" cy="1210412"/>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ローチャート: 結合子 40"/>
                  <p:cNvSpPr/>
                  <p:nvPr/>
                </p:nvSpPr>
                <p:spPr>
                  <a:xfrm>
                    <a:off x="1562071" y="3510076"/>
                    <a:ext cx="2661172" cy="2659551"/>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フローチャート: 結合子 41"/>
                  <p:cNvSpPr/>
                  <p:nvPr/>
                </p:nvSpPr>
                <p:spPr>
                  <a:xfrm>
                    <a:off x="1985052" y="3939047"/>
                    <a:ext cx="1784463" cy="1801612"/>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ローチャート: 結合子 42"/>
                  <p:cNvSpPr/>
                  <p:nvPr/>
                </p:nvSpPr>
                <p:spPr>
                  <a:xfrm>
                    <a:off x="2714479" y="4676037"/>
                    <a:ext cx="325608" cy="327631"/>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0" name="グループ化 9"/>
                <p:cNvGrpSpPr/>
                <p:nvPr/>
              </p:nvGrpSpPr>
              <p:grpSpPr>
                <a:xfrm>
                  <a:off x="1920272" y="3159798"/>
                  <a:ext cx="2661172" cy="2659551"/>
                  <a:chOff x="1562071" y="3510076"/>
                  <a:chExt cx="2661172" cy="2659551"/>
                </a:xfrm>
              </p:grpSpPr>
              <p:sp>
                <p:nvSpPr>
                  <p:cNvPr id="34" name="楕円 33"/>
                  <p:cNvSpPr/>
                  <p:nvPr/>
                </p:nvSpPr>
                <p:spPr>
                  <a:xfrm>
                    <a:off x="2520814" y="4482309"/>
                    <a:ext cx="712940" cy="715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楕円 34"/>
                  <p:cNvSpPr/>
                  <p:nvPr/>
                </p:nvSpPr>
                <p:spPr>
                  <a:xfrm flipV="1">
                    <a:off x="2297392" y="4271710"/>
                    <a:ext cx="1166244" cy="1159270"/>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ローチャート: 結合子 35"/>
                  <p:cNvSpPr/>
                  <p:nvPr/>
                </p:nvSpPr>
                <p:spPr>
                  <a:xfrm>
                    <a:off x="1562071" y="3510076"/>
                    <a:ext cx="2661172" cy="2659551"/>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フローチャート: 結合子 36"/>
                  <p:cNvSpPr/>
                  <p:nvPr/>
                </p:nvSpPr>
                <p:spPr>
                  <a:xfrm>
                    <a:off x="1985052" y="3939047"/>
                    <a:ext cx="1784463" cy="1801612"/>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フローチャート: 結合子 37"/>
                  <p:cNvSpPr/>
                  <p:nvPr/>
                </p:nvSpPr>
                <p:spPr>
                  <a:xfrm>
                    <a:off x="2714479" y="4676037"/>
                    <a:ext cx="325608" cy="327631"/>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 name="グループ化 10"/>
                <p:cNvGrpSpPr/>
                <p:nvPr/>
              </p:nvGrpSpPr>
              <p:grpSpPr>
                <a:xfrm>
                  <a:off x="5791985" y="2912719"/>
                  <a:ext cx="2661172" cy="2659551"/>
                  <a:chOff x="1562071" y="3510076"/>
                  <a:chExt cx="2661172" cy="2659551"/>
                </a:xfrm>
              </p:grpSpPr>
              <p:sp>
                <p:nvSpPr>
                  <p:cNvPr id="29" name="楕円 28"/>
                  <p:cNvSpPr/>
                  <p:nvPr/>
                </p:nvSpPr>
                <p:spPr>
                  <a:xfrm>
                    <a:off x="2520814" y="4482309"/>
                    <a:ext cx="712940" cy="715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V="1">
                    <a:off x="2259114" y="4248726"/>
                    <a:ext cx="1204522" cy="1182254"/>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フローチャート: 結合子 30"/>
                  <p:cNvSpPr/>
                  <p:nvPr/>
                </p:nvSpPr>
                <p:spPr>
                  <a:xfrm>
                    <a:off x="1562071" y="3510076"/>
                    <a:ext cx="2661172" cy="2659551"/>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フローチャート: 結合子 31"/>
                  <p:cNvSpPr/>
                  <p:nvPr/>
                </p:nvSpPr>
                <p:spPr>
                  <a:xfrm>
                    <a:off x="1920776" y="3919030"/>
                    <a:ext cx="1930272" cy="1890572"/>
                  </a:xfrm>
                  <a:prstGeom prst="flowChartConnector">
                    <a:avLst/>
                  </a:pr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フローチャート: 結合子 32"/>
                  <p:cNvSpPr/>
                  <p:nvPr/>
                </p:nvSpPr>
                <p:spPr>
                  <a:xfrm>
                    <a:off x="2714479" y="4676037"/>
                    <a:ext cx="325608" cy="327631"/>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フローチャート: 結合子 11"/>
                <p:cNvSpPr/>
                <p:nvPr/>
              </p:nvSpPr>
              <p:spPr>
                <a:xfrm>
                  <a:off x="7634096" y="4142442"/>
                  <a:ext cx="1177766" cy="1178380"/>
                </a:xfrm>
                <a:prstGeom prst="flowChartConnector">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フローチャート: 結合子 12"/>
                <p:cNvSpPr/>
                <p:nvPr/>
              </p:nvSpPr>
              <p:spPr>
                <a:xfrm>
                  <a:off x="7899618" y="4417929"/>
                  <a:ext cx="671322" cy="639532"/>
                </a:xfrm>
                <a:prstGeom prst="flowChartConnector">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p:nvSpPr>
              <p:spPr>
                <a:xfrm>
                  <a:off x="8154532" y="4632386"/>
                  <a:ext cx="193964" cy="1638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a:off x="7050877" y="4116743"/>
                  <a:ext cx="193964" cy="1638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二等辺三角形 15"/>
                <p:cNvSpPr/>
                <p:nvPr/>
              </p:nvSpPr>
              <p:spPr>
                <a:xfrm>
                  <a:off x="4931965" y="5105418"/>
                  <a:ext cx="255074" cy="2154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フローチャート: 結合子 16"/>
                <p:cNvSpPr/>
                <p:nvPr/>
              </p:nvSpPr>
              <p:spPr>
                <a:xfrm>
                  <a:off x="6339682" y="3611529"/>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ローチャート: 結合子 17"/>
                <p:cNvSpPr/>
                <p:nvPr/>
              </p:nvSpPr>
              <p:spPr>
                <a:xfrm>
                  <a:off x="6964815" y="5262367"/>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ローチャート: 結合子 18"/>
                <p:cNvSpPr/>
                <p:nvPr/>
              </p:nvSpPr>
              <p:spPr>
                <a:xfrm>
                  <a:off x="5620134" y="5578615"/>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ローチャート: 結合子 19"/>
                <p:cNvSpPr/>
                <p:nvPr/>
              </p:nvSpPr>
              <p:spPr>
                <a:xfrm>
                  <a:off x="4744312" y="5854112"/>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ローチャート: 結合子 20"/>
                <p:cNvSpPr/>
                <p:nvPr/>
              </p:nvSpPr>
              <p:spPr>
                <a:xfrm>
                  <a:off x="5279846" y="4706264"/>
                  <a:ext cx="326417" cy="311272"/>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フローチャート: 結合子 21"/>
                <p:cNvSpPr/>
                <p:nvPr/>
              </p:nvSpPr>
              <p:spPr>
                <a:xfrm>
                  <a:off x="7608726" y="4455674"/>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フローチャート: 結合子 22"/>
                <p:cNvSpPr/>
                <p:nvPr/>
              </p:nvSpPr>
              <p:spPr>
                <a:xfrm>
                  <a:off x="2655593" y="4950725"/>
                  <a:ext cx="306575" cy="300301"/>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ローチャート: 結合子 23"/>
                <p:cNvSpPr/>
                <p:nvPr/>
              </p:nvSpPr>
              <p:spPr>
                <a:xfrm>
                  <a:off x="4553496" y="4135563"/>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フローチャート: 結合子 24"/>
                <p:cNvSpPr/>
                <p:nvPr/>
              </p:nvSpPr>
              <p:spPr>
                <a:xfrm>
                  <a:off x="3277400" y="5474807"/>
                  <a:ext cx="314555" cy="309903"/>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ドーナツ 25"/>
                <p:cNvSpPr/>
                <p:nvPr/>
              </p:nvSpPr>
              <p:spPr>
                <a:xfrm>
                  <a:off x="4054999" y="4790964"/>
                  <a:ext cx="302836" cy="309911"/>
                </a:xfrm>
                <a:prstGeom prst="don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フローチャート: 結合子 26"/>
                <p:cNvSpPr/>
                <p:nvPr/>
              </p:nvSpPr>
              <p:spPr>
                <a:xfrm>
                  <a:off x="6876355" y="2972568"/>
                  <a:ext cx="354344" cy="342446"/>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ドーナツ 27"/>
                <p:cNvSpPr/>
                <p:nvPr/>
              </p:nvSpPr>
              <p:spPr>
                <a:xfrm>
                  <a:off x="6022109" y="4719783"/>
                  <a:ext cx="336113" cy="330226"/>
                </a:xfrm>
                <a:prstGeom prst="don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grpSp>
      </p:grpSp>
      <p:sp>
        <p:nvSpPr>
          <p:cNvPr id="44" name="テキスト ボックス 43"/>
          <p:cNvSpPr txBox="1"/>
          <p:nvPr/>
        </p:nvSpPr>
        <p:spPr>
          <a:xfrm>
            <a:off x="874226" y="1933147"/>
            <a:ext cx="10243128" cy="523220"/>
          </a:xfrm>
          <a:prstGeom prst="rect">
            <a:avLst/>
          </a:prstGeom>
          <a:noFill/>
        </p:spPr>
        <p:txBody>
          <a:bodyPr wrap="square" rtlCol="0">
            <a:spAutoFit/>
          </a:bodyPr>
          <a:lstStyle/>
          <a:p>
            <a:r>
              <a:rPr kumimoji="1" lang="ja-JP" altLang="en-US" sz="2800" dirty="0">
                <a:latin typeface="ＭＳ Ｐゴシック" panose="020B0600070205080204" pitchFamily="50" charset="-128"/>
                <a:ea typeface="ＭＳ Ｐゴシック" panose="020B0600070205080204" pitchFamily="50" charset="-128"/>
              </a:rPr>
              <a:t>ストリーミング音楽サービス内のプレイリストをカテゴリーとして見る</a:t>
            </a:r>
          </a:p>
        </p:txBody>
      </p:sp>
      <p:sp>
        <p:nvSpPr>
          <p:cNvPr id="45" name="テキスト ボックス 44"/>
          <p:cNvSpPr txBox="1"/>
          <p:nvPr/>
        </p:nvSpPr>
        <p:spPr>
          <a:xfrm>
            <a:off x="1133892" y="2612214"/>
            <a:ext cx="2828813" cy="338554"/>
          </a:xfrm>
          <a:prstGeom prst="rect">
            <a:avLst/>
          </a:prstGeom>
          <a:no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夏ソングのプレイリスト</a:t>
            </a:r>
          </a:p>
        </p:txBody>
      </p:sp>
      <p:sp>
        <p:nvSpPr>
          <p:cNvPr id="46" name="テキスト ボックス 45"/>
          <p:cNvSpPr txBox="1"/>
          <p:nvPr/>
        </p:nvSpPr>
        <p:spPr>
          <a:xfrm>
            <a:off x="4681740" y="2406134"/>
            <a:ext cx="3697607" cy="338554"/>
          </a:xfrm>
          <a:prstGeom prst="rect">
            <a:avLst/>
          </a:prstGeom>
          <a:no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リラックスしたいプレイリスト</a:t>
            </a:r>
          </a:p>
        </p:txBody>
      </p:sp>
      <p:sp>
        <p:nvSpPr>
          <p:cNvPr id="47" name="テキスト ボックス 46"/>
          <p:cNvSpPr txBox="1"/>
          <p:nvPr/>
        </p:nvSpPr>
        <p:spPr>
          <a:xfrm>
            <a:off x="3065805" y="3291854"/>
            <a:ext cx="2518520" cy="338554"/>
          </a:xfrm>
          <a:prstGeom prst="rect">
            <a:avLst/>
          </a:prstGeom>
          <a:noFill/>
        </p:spPr>
        <p:txBody>
          <a:bodyPr wrap="square" rtlCol="0">
            <a:spAutoFit/>
          </a:bodyPr>
          <a:lstStyle/>
          <a:p>
            <a:r>
              <a:rPr kumimoji="1" lang="ja-JP" altLang="en-US" sz="1600" dirty="0">
                <a:latin typeface="ＭＳ Ｐゴシック" panose="020B0600070205080204" pitchFamily="50" charset="-128"/>
                <a:ea typeface="ＭＳ Ｐゴシック" panose="020B0600070205080204" pitchFamily="50" charset="-128"/>
              </a:rPr>
              <a:t>有名人のプレイリスト</a:t>
            </a:r>
          </a:p>
        </p:txBody>
      </p:sp>
      <p:grpSp>
        <p:nvGrpSpPr>
          <p:cNvPr id="48" name="グループ化 47"/>
          <p:cNvGrpSpPr/>
          <p:nvPr/>
        </p:nvGrpSpPr>
        <p:grpSpPr>
          <a:xfrm>
            <a:off x="7895142" y="2666288"/>
            <a:ext cx="3829760" cy="3006968"/>
            <a:chOff x="9020290" y="2912719"/>
            <a:chExt cx="3829760" cy="3006968"/>
          </a:xfrm>
        </p:grpSpPr>
        <p:sp>
          <p:nvSpPr>
            <p:cNvPr id="49" name="二等辺三角形 48"/>
            <p:cNvSpPr/>
            <p:nvPr/>
          </p:nvSpPr>
          <p:spPr>
            <a:xfrm>
              <a:off x="9084945" y="2912719"/>
              <a:ext cx="452582" cy="42641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9624290" y="2975132"/>
              <a:ext cx="2348306" cy="369332"/>
            </a:xfrm>
            <a:prstGeom prst="rect">
              <a:avLst/>
            </a:prstGeom>
            <a:noFill/>
          </p:spPr>
          <p:txBody>
            <a:bodyPr wrap="square" rtlCol="0">
              <a:spAutoFit/>
            </a:bodyPr>
            <a:lstStyle/>
            <a:p>
              <a:r>
                <a:rPr kumimoji="1" lang="ja-JP" altLang="en-US" dirty="0"/>
                <a:t>テーマに一番近い曲</a:t>
              </a:r>
            </a:p>
          </p:txBody>
        </p:sp>
        <p:sp>
          <p:nvSpPr>
            <p:cNvPr id="51" name="フローチャート: 結合子 50"/>
            <p:cNvSpPr/>
            <p:nvPr/>
          </p:nvSpPr>
          <p:spPr>
            <a:xfrm>
              <a:off x="9035105" y="3651369"/>
              <a:ext cx="525491" cy="524034"/>
            </a:xfrm>
            <a:prstGeom prst="flowChartConnector">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p:cNvSpPr txBox="1"/>
            <p:nvPr/>
          </p:nvSpPr>
          <p:spPr>
            <a:xfrm>
              <a:off x="9663697" y="3728721"/>
              <a:ext cx="3186353" cy="369332"/>
            </a:xfrm>
            <a:prstGeom prst="rect">
              <a:avLst/>
            </a:prstGeom>
            <a:noFill/>
          </p:spPr>
          <p:txBody>
            <a:bodyPr wrap="square" rtlCol="0">
              <a:spAutoFit/>
            </a:bodyPr>
            <a:lstStyle/>
            <a:p>
              <a:r>
                <a:rPr kumimoji="1" lang="ja-JP" altLang="en-US" dirty="0"/>
                <a:t>プレイリストの題名、説明文</a:t>
              </a:r>
            </a:p>
          </p:txBody>
        </p:sp>
        <p:sp>
          <p:nvSpPr>
            <p:cNvPr id="53" name="テキスト ボックス 52"/>
            <p:cNvSpPr txBox="1"/>
            <p:nvPr/>
          </p:nvSpPr>
          <p:spPr>
            <a:xfrm>
              <a:off x="9731491" y="4578875"/>
              <a:ext cx="1477818" cy="369332"/>
            </a:xfrm>
            <a:prstGeom prst="rect">
              <a:avLst/>
            </a:prstGeom>
            <a:noFill/>
          </p:spPr>
          <p:txBody>
            <a:bodyPr wrap="square" rtlCol="0">
              <a:spAutoFit/>
            </a:bodyPr>
            <a:lstStyle/>
            <a:p>
              <a:r>
                <a:rPr kumimoji="1" lang="ja-JP" altLang="en-US" dirty="0"/>
                <a:t>曲</a:t>
              </a:r>
            </a:p>
          </p:txBody>
        </p:sp>
        <p:sp>
          <p:nvSpPr>
            <p:cNvPr id="54" name="フローチャート: 結合子 53"/>
            <p:cNvSpPr/>
            <p:nvPr/>
          </p:nvSpPr>
          <p:spPr>
            <a:xfrm>
              <a:off x="9035105" y="5339828"/>
              <a:ext cx="581891" cy="579859"/>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ローチャート: 結合子 54"/>
            <p:cNvSpPr/>
            <p:nvPr/>
          </p:nvSpPr>
          <p:spPr>
            <a:xfrm>
              <a:off x="9020290" y="4486355"/>
              <a:ext cx="581891" cy="579859"/>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フローチャート: 結合子 55"/>
            <p:cNvSpPr/>
            <p:nvPr/>
          </p:nvSpPr>
          <p:spPr>
            <a:xfrm>
              <a:off x="9187506" y="5492229"/>
              <a:ext cx="279768" cy="292482"/>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p:nvSpPr>
          <p:spPr>
            <a:xfrm>
              <a:off x="9733490" y="5420064"/>
              <a:ext cx="2850578" cy="378662"/>
            </a:xfrm>
            <a:prstGeom prst="rect">
              <a:avLst/>
            </a:prstGeom>
            <a:noFill/>
          </p:spPr>
          <p:txBody>
            <a:bodyPr wrap="square" rtlCol="0">
              <a:spAutoFit/>
            </a:bodyPr>
            <a:lstStyle/>
            <a:p>
              <a:r>
                <a:rPr kumimoji="1" lang="ja-JP" altLang="en-US" dirty="0"/>
                <a:t>印象が被っている曲</a:t>
              </a:r>
            </a:p>
          </p:txBody>
        </p:sp>
      </p:grpSp>
      <p:sp>
        <p:nvSpPr>
          <p:cNvPr id="59" name="テキスト ボックス 58">
            <a:extLst>
              <a:ext uri="{FF2B5EF4-FFF2-40B4-BE49-F238E27FC236}">
                <a16:creationId xmlns:a16="http://schemas.microsoft.com/office/drawing/2014/main" id="{66652ADC-97A1-4D48-8CF7-EB165F7534C7}"/>
              </a:ext>
            </a:extLst>
          </p:cNvPr>
          <p:cNvSpPr txBox="1"/>
          <p:nvPr/>
        </p:nvSpPr>
        <p:spPr>
          <a:xfrm>
            <a:off x="1004367" y="6344940"/>
            <a:ext cx="9417963" cy="369332"/>
          </a:xfrm>
          <a:prstGeom prst="rect">
            <a:avLst/>
          </a:prstGeom>
          <a:noFill/>
        </p:spPr>
        <p:txBody>
          <a:bodyPr wrap="none" rtlCol="0">
            <a:spAutoFit/>
          </a:bodyPr>
          <a:lstStyle/>
          <a:p>
            <a:r>
              <a:rPr kumimoji="1" lang="ja-JP" altLang="en-US">
                <a:solidFill>
                  <a:srgbClr val="FF0000"/>
                </a:solidFill>
              </a:rPr>
              <a:t>カテゴリーに対する評価は、カテゴリーの中にあるブランドの評価に正の影響を与える。</a:t>
            </a:r>
            <a:endParaRPr kumimoji="1" lang="en-US" altLang="ja-JP" dirty="0">
              <a:solidFill>
                <a:srgbClr val="FF0000"/>
              </a:solidFill>
            </a:endParaRPr>
          </a:p>
        </p:txBody>
      </p:sp>
    </p:spTree>
    <p:extLst>
      <p:ext uri="{BB962C8B-B14F-4D97-AF65-F5344CB8AC3E}">
        <p14:creationId xmlns:p14="http://schemas.microsoft.com/office/powerpoint/2010/main" val="19562396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3600" dirty="0">
                <a:latin typeface="MS PGothic" panose="020B0600070205080204" pitchFamily="34" charset="-128"/>
                <a:ea typeface="MS PGothic" panose="020B0600070205080204" pitchFamily="34" charset="-128"/>
              </a:rPr>
              <a:t>〜</a:t>
            </a:r>
            <a:r>
              <a:rPr lang="ja-JP" altLang="en-US" sz="3600">
                <a:latin typeface="MS PGothic" panose="020B0600070205080204" pitchFamily="34" charset="-128"/>
                <a:ea typeface="MS PGothic" panose="020B0600070205080204" pitchFamily="34" charset="-128"/>
              </a:rPr>
              <a:t>仮説導出</a:t>
            </a:r>
            <a:r>
              <a:rPr lang="en-US" altLang="ja-JP" sz="3600" dirty="0">
                <a:latin typeface="MS PGothic" panose="020B0600070205080204" pitchFamily="34" charset="-128"/>
                <a:ea typeface="MS PGothic" panose="020B0600070205080204" pitchFamily="34" charset="-128"/>
              </a:rPr>
              <a:t>〜</a:t>
            </a:r>
            <a:r>
              <a:rPr lang="ja-JP" altLang="en-US" sz="3600" dirty="0">
                <a:latin typeface="MS PGothic" panose="020B0600070205080204" pitchFamily="34" charset="-128"/>
                <a:ea typeface="MS PGothic" panose="020B0600070205080204" pitchFamily="34" charset="-128"/>
              </a:rPr>
              <a:t>　</a:t>
            </a:r>
            <a:endParaRPr kumimoji="1" lang="ja-JP" altLang="en-US" sz="3600" dirty="0">
              <a:latin typeface="ＭＳ Ｐゴシック" panose="020B0600070205080204" pitchFamily="50" charset="-128"/>
              <a:ea typeface="ＭＳ Ｐゴシック" panose="020B0600070205080204" pitchFamily="50" charset="-128"/>
            </a:endParaRPr>
          </a:p>
        </p:txBody>
      </p:sp>
      <p:sp>
        <p:nvSpPr>
          <p:cNvPr id="3" name="スライド番号プレースホルダー 2"/>
          <p:cNvSpPr>
            <a:spLocks noGrp="1"/>
          </p:cNvSpPr>
          <p:nvPr>
            <p:ph type="sldNum" sz="quarter" idx="12"/>
          </p:nvPr>
        </p:nvSpPr>
        <p:spPr/>
        <p:txBody>
          <a:bodyPr/>
          <a:lstStyle/>
          <a:p>
            <a:fld id="{D57F1E4F-1CFF-5643-939E-217C01CDF565}" type="slidenum">
              <a:rPr lang="en-US" smtClean="0"/>
              <a:pPr/>
              <a:t>30</a:t>
            </a:fld>
            <a:endParaRPr lang="en-US"/>
          </a:p>
        </p:txBody>
      </p:sp>
      <p:sp>
        <p:nvSpPr>
          <p:cNvPr id="6" name="テキスト ボックス 5"/>
          <p:cNvSpPr txBox="1"/>
          <p:nvPr/>
        </p:nvSpPr>
        <p:spPr>
          <a:xfrm>
            <a:off x="233335" y="2166418"/>
            <a:ext cx="11714734" cy="1692771"/>
          </a:xfrm>
          <a:prstGeom prst="rect">
            <a:avLst/>
          </a:prstGeom>
          <a:noFill/>
        </p:spPr>
        <p:txBody>
          <a:bodyPr wrap="square" rtlCol="0">
            <a:spAutoFit/>
          </a:bodyPr>
          <a:lstStyle/>
          <a:p>
            <a:r>
              <a:rPr kumimoji="1" lang="ja-JP" altLang="en-US" sz="3200" dirty="0">
                <a:latin typeface="ＭＳ Ｐゴシック" panose="020B0600070205080204" pitchFamily="50" charset="-128"/>
                <a:ea typeface="ＭＳ Ｐゴシック" panose="020B0600070205080204" pitchFamily="50" charset="-128"/>
              </a:rPr>
              <a:t>カテゴリーベース処理</a:t>
            </a:r>
            <a:endParaRPr kumimoji="1" lang="en-US" altLang="ja-JP" sz="3200" dirty="0">
              <a:latin typeface="ＭＳ Ｐゴシック" panose="020B0600070205080204" pitchFamily="50" charset="-128"/>
              <a:ea typeface="ＭＳ Ｐゴシック" panose="020B0600070205080204" pitchFamily="50" charset="-128"/>
            </a:endParaRPr>
          </a:p>
          <a:p>
            <a:r>
              <a:rPr kumimoji="1" lang="ja-JP" altLang="en-US" sz="2400">
                <a:latin typeface="ＭＳ Ｐゴシック" panose="020B0600070205080204" pitchFamily="50" charset="-128"/>
                <a:ea typeface="ＭＳ Ｐゴシック" panose="020B0600070205080204" pitchFamily="50" charset="-128"/>
              </a:rPr>
              <a:t>→</a:t>
            </a:r>
            <a:r>
              <a:rPr kumimoji="1" lang="ja-JP" altLang="en-US" sz="2400" dirty="0">
                <a:latin typeface="ＭＳ Ｐゴシック" panose="020B0600070205080204" pitchFamily="50" charset="-128"/>
                <a:ea typeface="ＭＳ Ｐゴシック" panose="020B0600070205080204" pitchFamily="50" charset="-128"/>
              </a:rPr>
              <a:t>「対象が心のうちに既にもつカテゴリーとうまく適合するならば、その既存のカテゴリーに　　与えられている評価がそのまま対象に与えられる」（高橋広行　</a:t>
            </a:r>
            <a:r>
              <a:rPr kumimoji="1" lang="en-US" altLang="ja-JP" sz="2400" dirty="0">
                <a:latin typeface="ＭＳ Ｐゴシック" panose="020B0600070205080204" pitchFamily="50" charset="-128"/>
                <a:ea typeface="ＭＳ Ｐゴシック" panose="020B0600070205080204" pitchFamily="50" charset="-128"/>
              </a:rPr>
              <a:t>2011</a:t>
            </a:r>
            <a:r>
              <a:rPr kumimoji="1" lang="ja-JP" altLang="en-US" sz="2400" dirty="0">
                <a:latin typeface="ＭＳ Ｐゴシック" panose="020B0600070205080204" pitchFamily="50" charset="-128"/>
                <a:ea typeface="ＭＳ Ｐゴシック" panose="020B0600070205080204" pitchFamily="50" charset="-128"/>
              </a:rPr>
              <a:t>）</a:t>
            </a:r>
            <a:endParaRPr kumimoji="1" lang="en-US" altLang="ja-JP" sz="2400" dirty="0">
              <a:latin typeface="ＭＳ Ｐゴシック" panose="020B0600070205080204" pitchFamily="50" charset="-128"/>
              <a:ea typeface="ＭＳ Ｐゴシック" panose="020B0600070205080204" pitchFamily="50" charset="-128"/>
            </a:endParaRPr>
          </a:p>
          <a:p>
            <a:endParaRPr kumimoji="1" lang="ja-JP" altLang="en-US" sz="2400" dirty="0">
              <a:latin typeface="ＭＳ Ｐゴシック" panose="020B0600070205080204" pitchFamily="50" charset="-128"/>
              <a:ea typeface="ＭＳ Ｐゴシック" panose="020B0600070205080204" pitchFamily="50" charset="-128"/>
            </a:endParaRPr>
          </a:p>
        </p:txBody>
      </p:sp>
      <p:sp>
        <p:nvSpPr>
          <p:cNvPr id="7" name="下矢印 6"/>
          <p:cNvSpPr/>
          <p:nvPr/>
        </p:nvSpPr>
        <p:spPr>
          <a:xfrm>
            <a:off x="5646660" y="3859189"/>
            <a:ext cx="858982" cy="8774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0EE7A081-9F23-6744-8F9A-26C6792569BC}"/>
              </a:ext>
            </a:extLst>
          </p:cNvPr>
          <p:cNvSpPr/>
          <p:nvPr/>
        </p:nvSpPr>
        <p:spPr>
          <a:xfrm>
            <a:off x="983988" y="4949187"/>
            <a:ext cx="10184326" cy="1077218"/>
          </a:xfrm>
          <a:prstGeom prst="rect">
            <a:avLst/>
          </a:prstGeom>
        </p:spPr>
        <p:txBody>
          <a:bodyPr wrap="square">
            <a:spAutoFit/>
          </a:bodyPr>
          <a:lstStyle/>
          <a:p>
            <a:r>
              <a:rPr kumimoji="1" lang="ja-JP" altLang="en-US" sz="3200">
                <a:solidFill>
                  <a:srgbClr val="FF0000"/>
                </a:solidFill>
                <a:latin typeface="MS PGothic" panose="020B0600070205080204" pitchFamily="34" charset="-128"/>
                <a:ea typeface="MS PGothic" panose="020B0600070205080204" pitchFamily="34" charset="-128"/>
              </a:rPr>
              <a:t>カテゴリーに対する評価は、</a:t>
            </a:r>
            <a:endParaRPr kumimoji="1" lang="en-US" altLang="ja-JP" sz="3200" dirty="0">
              <a:solidFill>
                <a:srgbClr val="FF0000"/>
              </a:solidFill>
              <a:latin typeface="MS PGothic" panose="020B0600070205080204" pitchFamily="34" charset="-128"/>
              <a:ea typeface="MS PGothic" panose="020B0600070205080204" pitchFamily="34" charset="-128"/>
            </a:endParaRPr>
          </a:p>
          <a:p>
            <a:r>
              <a:rPr kumimoji="1" lang="ja-JP" altLang="en-US" sz="3200">
                <a:solidFill>
                  <a:srgbClr val="FF0000"/>
                </a:solidFill>
                <a:latin typeface="MS PGothic" panose="020B0600070205080204" pitchFamily="34" charset="-128"/>
                <a:ea typeface="MS PGothic" panose="020B0600070205080204" pitchFamily="34" charset="-128"/>
              </a:rPr>
              <a:t>カテゴリーの中にあるブランドの評価に正の影響を与える。</a:t>
            </a:r>
            <a:endParaRPr kumimoji="1" lang="en-US" altLang="ja-JP" sz="3200" dirty="0">
              <a:solidFill>
                <a:srgbClr val="FF0000"/>
              </a:solidFill>
              <a:latin typeface="MS PGothic" panose="020B0600070205080204" pitchFamily="34" charset="-128"/>
              <a:ea typeface="MS PGothic" panose="020B0600070205080204" pitchFamily="34" charset="-128"/>
            </a:endParaRPr>
          </a:p>
        </p:txBody>
      </p:sp>
      <p:sp>
        <p:nvSpPr>
          <p:cNvPr id="9" name="角丸四角形 8">
            <a:extLst>
              <a:ext uri="{FF2B5EF4-FFF2-40B4-BE49-F238E27FC236}">
                <a16:creationId xmlns:a16="http://schemas.microsoft.com/office/drawing/2014/main" id="{9EA29C9F-4051-3C47-BEA1-CB143574F19C}"/>
              </a:ext>
            </a:extLst>
          </p:cNvPr>
          <p:cNvSpPr/>
          <p:nvPr/>
        </p:nvSpPr>
        <p:spPr>
          <a:xfrm>
            <a:off x="635753" y="4902016"/>
            <a:ext cx="10909897" cy="1271729"/>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104358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062559-470A-2C41-B683-52978E2F3239}"/>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仮説</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2365B69D-A5D3-6940-BDFD-B2ECD3F0ACF4}"/>
              </a:ext>
            </a:extLst>
          </p:cNvPr>
          <p:cNvSpPr>
            <a:spLocks noGrp="1"/>
          </p:cNvSpPr>
          <p:nvPr>
            <p:ph type="sldNum" sz="quarter" idx="12"/>
          </p:nvPr>
        </p:nvSpPr>
        <p:spPr/>
        <p:txBody>
          <a:bodyPr/>
          <a:lstStyle/>
          <a:p>
            <a:fld id="{D57F1E4F-1CFF-5643-939E-217C01CDF565}" type="slidenum">
              <a:rPr lang="en-US" smtClean="0"/>
              <a:pPr/>
              <a:t>31</a:t>
            </a:fld>
            <a:endParaRPr lang="en-US"/>
          </a:p>
        </p:txBody>
      </p:sp>
      <p:sp>
        <p:nvSpPr>
          <p:cNvPr id="4" name="テキスト ボックス 3">
            <a:extLst>
              <a:ext uri="{FF2B5EF4-FFF2-40B4-BE49-F238E27FC236}">
                <a16:creationId xmlns:a16="http://schemas.microsoft.com/office/drawing/2014/main" id="{B4213B73-EC61-DC40-A5C2-E59B286AA3C5}"/>
              </a:ext>
            </a:extLst>
          </p:cNvPr>
          <p:cNvSpPr txBox="1"/>
          <p:nvPr/>
        </p:nvSpPr>
        <p:spPr>
          <a:xfrm>
            <a:off x="699642" y="3429000"/>
            <a:ext cx="10782119" cy="1200329"/>
          </a:xfrm>
          <a:prstGeom prst="rect">
            <a:avLst/>
          </a:prstGeom>
          <a:noFill/>
        </p:spPr>
        <p:txBody>
          <a:bodyPr wrap="none" rtlCol="0">
            <a:spAutoFit/>
          </a:bodyPr>
          <a:lstStyle/>
          <a:p>
            <a:pPr lvl="0">
              <a:defRPr/>
            </a:pPr>
            <a:r>
              <a:rPr kumimoji="1" lang="ja-JP" altLang="en-US" sz="3600">
                <a:solidFill>
                  <a:prstClr val="black"/>
                </a:solidFill>
                <a:latin typeface="MS PGothic" panose="020B0600070205080204" pitchFamily="34" charset="-128"/>
                <a:ea typeface="MS PGothic" panose="020B0600070205080204" pitchFamily="34" charset="-128"/>
              </a:rPr>
              <a:t>プレイリストまたはプレイリスト作成者に対する評価は、</a:t>
            </a:r>
            <a:endParaRPr kumimoji="1" lang="en-US" altLang="ja-JP" sz="3600" dirty="0">
              <a:solidFill>
                <a:prstClr val="black"/>
              </a:solidFill>
              <a:latin typeface="MS PGothic" panose="020B0600070205080204" pitchFamily="34" charset="-128"/>
              <a:ea typeface="MS PGothic" panose="020B0600070205080204" pitchFamily="34" charset="-128"/>
            </a:endParaRPr>
          </a:p>
          <a:p>
            <a:pPr lvl="0">
              <a:defRPr/>
            </a:pPr>
            <a:r>
              <a:rPr kumimoji="1" lang="ja-JP" altLang="en-US" sz="3600">
                <a:solidFill>
                  <a:prstClr val="black"/>
                </a:solidFill>
                <a:latin typeface="MS PGothic" panose="020B0600070205080204" pitchFamily="34" charset="-128"/>
                <a:ea typeface="MS PGothic" panose="020B0600070205080204" pitchFamily="34" charset="-128"/>
              </a:rPr>
              <a:t>プレイリストの中にある曲の評価に正の影響を与える</a:t>
            </a:r>
            <a:endParaRPr kumimoji="1" lang="en-US" altLang="ja-JP" sz="3600" dirty="0">
              <a:solidFill>
                <a:prstClr val="black"/>
              </a:solidFill>
              <a:latin typeface="MS PGothic" panose="020B0600070205080204" pitchFamily="34" charset="-128"/>
              <a:ea typeface="MS PGothic" panose="020B0600070205080204" pitchFamily="34" charset="-128"/>
            </a:endParaRPr>
          </a:p>
        </p:txBody>
      </p:sp>
      <p:sp>
        <p:nvSpPr>
          <p:cNvPr id="5" name="角丸四角形 4">
            <a:extLst>
              <a:ext uri="{FF2B5EF4-FFF2-40B4-BE49-F238E27FC236}">
                <a16:creationId xmlns:a16="http://schemas.microsoft.com/office/drawing/2014/main" id="{BE0777CC-1335-AF45-B42F-1212F6F97C00}"/>
              </a:ext>
            </a:extLst>
          </p:cNvPr>
          <p:cNvSpPr/>
          <p:nvPr/>
        </p:nvSpPr>
        <p:spPr>
          <a:xfrm>
            <a:off x="575894" y="3187700"/>
            <a:ext cx="11029616" cy="1651000"/>
          </a:xfrm>
          <a:prstGeom prst="roundRect">
            <a:avLst/>
          </a:prstGeom>
          <a:noFill/>
          <a:ln w="63500"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1216694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EACE527-3915-134E-AC7A-A1627B6B5D09}"/>
              </a:ext>
            </a:extLst>
          </p:cNvPr>
          <p:cNvSpPr>
            <a:spLocks noGrp="1"/>
          </p:cNvSpPr>
          <p:nvPr>
            <p:ph type="title"/>
          </p:nvPr>
        </p:nvSpPr>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参考文献・</a:t>
            </a:r>
            <a:r>
              <a:rPr kumimoji="1" lang="en-US" altLang="ja-JP" sz="3600" dirty="0">
                <a:latin typeface="MS PGothic" panose="020B0600070205080204" pitchFamily="34" charset="-128"/>
                <a:ea typeface="MS PGothic" panose="020B0600070205080204" pitchFamily="34" charset="-128"/>
              </a:rPr>
              <a:t>URL〜</a:t>
            </a:r>
            <a:endParaRPr kumimoji="1" lang="ja-JP" altLang="en-US" sz="3600">
              <a:latin typeface="MS PGothic" panose="020B0600070205080204" pitchFamily="34" charset="-128"/>
              <a:ea typeface="MS PGothic" panose="020B0600070205080204" pitchFamily="34" charset="-128"/>
            </a:endParaRPr>
          </a:p>
        </p:txBody>
      </p:sp>
      <p:sp>
        <p:nvSpPr>
          <p:cNvPr id="3" name="コンテンツ プレースホルダー 2">
            <a:extLst>
              <a:ext uri="{FF2B5EF4-FFF2-40B4-BE49-F238E27FC236}">
                <a16:creationId xmlns:a16="http://schemas.microsoft.com/office/drawing/2014/main" id="{CD51AFC8-EEC6-6A47-B840-45EFEC363BDD}"/>
              </a:ext>
            </a:extLst>
          </p:cNvPr>
          <p:cNvSpPr>
            <a:spLocks noGrp="1"/>
          </p:cNvSpPr>
          <p:nvPr>
            <p:ph idx="1"/>
          </p:nvPr>
        </p:nvSpPr>
        <p:spPr>
          <a:xfrm>
            <a:off x="581192" y="4094865"/>
            <a:ext cx="11029615" cy="4492119"/>
          </a:xfrm>
        </p:spPr>
        <p:txBody>
          <a:bodyPr>
            <a:normAutofit fontScale="92500" lnSpcReduction="10000"/>
          </a:bodyPr>
          <a:lstStyle/>
          <a:p>
            <a:r>
              <a:rPr kumimoji="1" lang="ja-JP" altLang="en-US" dirty="0"/>
              <a:t>日本レコード大賞</a:t>
            </a:r>
            <a:endParaRPr kumimoji="1" lang="en-US" altLang="ja-JP" dirty="0"/>
          </a:p>
          <a:p>
            <a:pPr marL="0" indent="0">
              <a:buNone/>
            </a:pPr>
            <a:r>
              <a:rPr lang="ja-JP" altLang="en-US" dirty="0">
                <a:latin typeface="Hiragino Kaku Gothic ProN W3" panose="020B0300000000000000" pitchFamily="34" charset="-128"/>
                <a:ea typeface="Hiragino Kaku Gothic ProN W3" panose="020B0300000000000000" pitchFamily="34" charset="-128"/>
                <a:hlinkClick r:id="rId2"/>
              </a:rPr>
              <a:t>　</a:t>
            </a:r>
            <a:r>
              <a:rPr lang="en" altLang="ja-JP" dirty="0">
                <a:latin typeface="Hiragino Kaku Gothic ProN W3" panose="020B0300000000000000" pitchFamily="34" charset="-128"/>
                <a:ea typeface="Hiragino Kaku Gothic ProN W3" panose="020B0300000000000000" pitchFamily="34" charset="-128"/>
                <a:hlinkClick r:id="rId3"/>
              </a:rPr>
              <a:t>https://www.riaj.or.jp/riaj/open/open-record!file?fid=173</a:t>
            </a:r>
            <a:endParaRPr lang="en" altLang="ja-JP" dirty="0">
              <a:latin typeface="Hiragino Kaku Gothic ProN W3" panose="020B0300000000000000" pitchFamily="34" charset="-128"/>
              <a:ea typeface="Hiragino Kaku Gothic ProN W3" panose="020B0300000000000000" pitchFamily="34" charset="-128"/>
            </a:endParaRPr>
          </a:p>
          <a:p>
            <a:pPr>
              <a:buFont typeface="Wingdings" pitchFamily="2" charset="2"/>
              <a:buChar char="l"/>
            </a:pPr>
            <a:r>
              <a:rPr lang="ja-JP" altLang="en-US" dirty="0">
                <a:latin typeface="Hiragino Kaku Gothic ProN W3" panose="020B0300000000000000" pitchFamily="34" charset="-128"/>
                <a:ea typeface="Hiragino Kaku Gothic ProN W3" panose="020B0300000000000000" pitchFamily="34" charset="-128"/>
              </a:rPr>
              <a:t>音楽の歴史</a:t>
            </a:r>
            <a:endParaRPr lang="en-US" altLang="ja-JP" dirty="0">
              <a:latin typeface="Hiragino Kaku Gothic ProN W3" panose="020B0300000000000000" pitchFamily="34" charset="-128"/>
              <a:ea typeface="Hiragino Kaku Gothic ProN W3" panose="020B0300000000000000" pitchFamily="34" charset="-128"/>
            </a:endParaRPr>
          </a:p>
          <a:p>
            <a:pPr marL="0" indent="0">
              <a:buNone/>
            </a:pPr>
            <a:r>
              <a:rPr lang="ja-JP" altLang="en-US" dirty="0">
                <a:latin typeface="Hiragino Kaku Gothic ProN W3" panose="020B0300000000000000" pitchFamily="34" charset="-128"/>
                <a:ea typeface="Hiragino Kaku Gothic ProN W3" panose="020B0300000000000000" pitchFamily="34" charset="-128"/>
              </a:rPr>
              <a:t>　</a:t>
            </a:r>
            <a:r>
              <a:rPr lang="en-US" altLang="ja-JP" dirty="0">
                <a:latin typeface="Hiragino Kaku Gothic ProN W3" panose="020B0300000000000000" pitchFamily="34" charset="-128"/>
                <a:ea typeface="Hiragino Kaku Gothic ProN W3" panose="020B0300000000000000" pitchFamily="34" charset="-128"/>
                <a:hlinkClick r:id="rId4"/>
              </a:rPr>
              <a:t>https://xera.jp/entry/musicology</a:t>
            </a:r>
            <a:endParaRPr lang="en-US" altLang="ja-JP" dirty="0">
              <a:latin typeface="Hiragino Kaku Gothic ProN W3" panose="020B0300000000000000" pitchFamily="34" charset="-128"/>
              <a:ea typeface="Hiragino Kaku Gothic ProN W3" panose="020B0300000000000000" pitchFamily="34" charset="-128"/>
            </a:endParaRPr>
          </a:p>
          <a:p>
            <a:pPr>
              <a:buFont typeface="Wingdings" pitchFamily="2" charset="2"/>
              <a:buChar char="l"/>
            </a:pPr>
            <a:r>
              <a:rPr lang="ja-JP" altLang="en-US" dirty="0">
                <a:latin typeface="Hiragino Kaku Gothic ProN W3" panose="020B0300000000000000" pitchFamily="34" charset="-128"/>
                <a:ea typeface="Hiragino Kaku Gothic ProN W3" panose="020B0300000000000000" pitchFamily="34" charset="-128"/>
              </a:rPr>
              <a:t>スマートフォン普及率</a:t>
            </a:r>
            <a:endParaRPr lang="en-US" altLang="ja-JP" dirty="0">
              <a:latin typeface="Hiragino Kaku Gothic ProN W3" panose="020B0300000000000000" pitchFamily="34" charset="-128"/>
              <a:ea typeface="Hiragino Kaku Gothic ProN W3" panose="020B0300000000000000" pitchFamily="34" charset="-128"/>
            </a:endParaRPr>
          </a:p>
          <a:p>
            <a:pPr marL="0" indent="0">
              <a:buNone/>
            </a:pPr>
            <a:r>
              <a:rPr lang="ja-JP" altLang="en-US" dirty="0">
                <a:solidFill>
                  <a:schemeClr val="tx1"/>
                </a:solidFill>
                <a:hlinkClick r:id="rId5"/>
              </a:rPr>
              <a:t>　</a:t>
            </a:r>
            <a:r>
              <a:rPr lang="en-US" altLang="ja-JP" dirty="0">
                <a:solidFill>
                  <a:schemeClr val="tx1"/>
                </a:solidFill>
                <a:hlinkClick r:id="rId6"/>
              </a:rPr>
              <a:t>http://www.soumu.go.jp/johotsusintokei/whitepaper/ja/h30/html/nd252110.html</a:t>
            </a:r>
            <a:endParaRPr lang="en-US" altLang="ja-JP" dirty="0"/>
          </a:p>
          <a:p>
            <a:pPr>
              <a:buFont typeface="Wingdings" pitchFamily="2" charset="2"/>
              <a:buChar char="l"/>
            </a:pPr>
            <a:r>
              <a:rPr lang="en-US" altLang="ja-JP" dirty="0"/>
              <a:t>AWA</a:t>
            </a:r>
          </a:p>
          <a:p>
            <a:pPr marL="0" indent="0">
              <a:buNone/>
            </a:pPr>
            <a:r>
              <a:rPr lang="ja-JP" altLang="en-US" dirty="0"/>
              <a:t>　</a:t>
            </a:r>
            <a:r>
              <a:rPr lang="en" altLang="ja-JP" dirty="0">
                <a:hlinkClick r:id="rId7"/>
              </a:rPr>
              <a:t>https://awa.fm</a:t>
            </a:r>
            <a:endParaRPr lang="en" altLang="ja-JP" dirty="0"/>
          </a:p>
          <a:p>
            <a:r>
              <a:rPr lang="en-US" altLang="ja-JP" dirty="0"/>
              <a:t>Apple Music</a:t>
            </a:r>
          </a:p>
          <a:p>
            <a:pPr marL="0" indent="0">
              <a:buNone/>
            </a:pPr>
            <a:r>
              <a:rPr lang="ja-JP" altLang="en-US" dirty="0"/>
              <a:t>　</a:t>
            </a:r>
            <a:r>
              <a:rPr lang="en" altLang="ja-JP" dirty="0">
                <a:hlinkClick r:id="rId8"/>
              </a:rPr>
              <a:t>https://www.apple.com/jp/apple-music/</a:t>
            </a:r>
            <a:endParaRPr lang="en" altLang="ja-JP" dirty="0"/>
          </a:p>
          <a:p>
            <a:pPr>
              <a:buFont typeface="Wingdings" panose="05000000000000000000" pitchFamily="2" charset="2"/>
              <a:buChar char="l"/>
            </a:pPr>
            <a:r>
              <a:rPr lang="ja-JP" altLang="en-US" dirty="0"/>
              <a:t>新倉貴士</a:t>
            </a:r>
            <a:r>
              <a:rPr lang="en-US" altLang="ja-JP" dirty="0"/>
              <a:t>『</a:t>
            </a:r>
            <a:r>
              <a:rPr lang="ja-JP" altLang="en-US" dirty="0"/>
              <a:t>消費者の認知世界　ブランドマーケティング・パースペクティブ</a:t>
            </a:r>
            <a:r>
              <a:rPr lang="en-US" altLang="ja-JP" dirty="0"/>
              <a:t>』</a:t>
            </a:r>
          </a:p>
          <a:p>
            <a:pPr>
              <a:buFont typeface="Wingdings" panose="05000000000000000000" pitchFamily="2" charset="2"/>
              <a:buChar char="l"/>
            </a:pPr>
            <a:r>
              <a:rPr lang="ja-JP" altLang="en-US" dirty="0"/>
              <a:t>高橋広行</a:t>
            </a:r>
            <a:r>
              <a:rPr lang="en-US" altLang="ja-JP" dirty="0"/>
              <a:t>『</a:t>
            </a:r>
            <a:r>
              <a:rPr lang="ja-JP" altLang="en-US" dirty="0"/>
              <a:t>カテゴリーの役割と構造</a:t>
            </a:r>
            <a:r>
              <a:rPr lang="ja-JP" altLang="en-US" dirty="0" err="1"/>
              <a:t>ー</a:t>
            </a:r>
            <a:r>
              <a:rPr lang="ja-JP" altLang="en-US" dirty="0"/>
              <a:t>ブランドとライフスタイルを</a:t>
            </a:r>
            <a:r>
              <a:rPr lang="ja-JP" altLang="en-US"/>
              <a:t>つなぐものー</a:t>
            </a:r>
            <a:r>
              <a:rPr lang="en-US" altLang="ja-JP"/>
              <a:t>』</a:t>
            </a:r>
            <a:endParaRPr lang="ja-JP" altLang="en-US" dirty="0"/>
          </a:p>
          <a:p>
            <a:pPr marL="0" indent="0">
              <a:buNone/>
            </a:pPr>
            <a:endParaRPr lang="en" altLang="ja-JP" dirty="0"/>
          </a:p>
          <a:p>
            <a:pPr marL="0" indent="0">
              <a:buNone/>
            </a:pPr>
            <a:endParaRPr lang="en" altLang="ja-JP" dirty="0"/>
          </a:p>
          <a:p>
            <a:pPr marL="0" indent="0">
              <a:buNone/>
            </a:pPr>
            <a:endParaRPr lang="ja-JP" altLang="en-US" dirty="0"/>
          </a:p>
          <a:p>
            <a:pPr>
              <a:buFont typeface="Wingdings" pitchFamily="2" charset="2"/>
              <a:buChar char="l"/>
            </a:pPr>
            <a:endParaRPr lang="en-US" altLang="ja-JP" dirty="0"/>
          </a:p>
          <a:p>
            <a:pPr marL="0" indent="0">
              <a:buNone/>
            </a:pPr>
            <a:endParaRPr lang="ja-JP" altLang="en-US" dirty="0"/>
          </a:p>
          <a:p>
            <a:pPr>
              <a:buFont typeface="Wingdings" pitchFamily="2" charset="2"/>
              <a:buChar char="l"/>
            </a:pPr>
            <a:endParaRPr lang="en-US" altLang="ja-JP" dirty="0">
              <a:solidFill>
                <a:schemeClr val="tx1"/>
              </a:solidFill>
            </a:endParaRPr>
          </a:p>
          <a:p>
            <a:pPr marL="0" indent="0">
              <a:buNone/>
            </a:pPr>
            <a:endParaRPr lang="ja-JP" altLang="en-US" dirty="0">
              <a:solidFill>
                <a:schemeClr val="tx1"/>
              </a:solidFill>
            </a:endParaRPr>
          </a:p>
          <a:p>
            <a:pPr>
              <a:buFont typeface="Wingdings" pitchFamily="2" charset="2"/>
              <a:buChar char="l"/>
            </a:pPr>
            <a:endParaRPr lang="en-US" altLang="ja-JP" dirty="0">
              <a:latin typeface="Hiragino Kaku Gothic ProN W3" panose="020B0300000000000000" pitchFamily="34" charset="-128"/>
              <a:ea typeface="Hiragino Kaku Gothic ProN W3" panose="020B0300000000000000" pitchFamily="34" charset="-128"/>
            </a:endParaRPr>
          </a:p>
          <a:p>
            <a:pPr>
              <a:buFont typeface="Wingdings" pitchFamily="2" charset="2"/>
              <a:buChar char="l"/>
            </a:pPr>
            <a:endParaRPr lang="en-US" altLang="ja-JP" dirty="0">
              <a:latin typeface="Hiragino Kaku Gothic ProN W3" panose="020B0300000000000000" pitchFamily="34" charset="-128"/>
              <a:ea typeface="Hiragino Kaku Gothic ProN W3" panose="020B0300000000000000" pitchFamily="34" charset="-128"/>
            </a:endParaRPr>
          </a:p>
          <a:p>
            <a:pPr>
              <a:buFont typeface="Wingdings" pitchFamily="2" charset="2"/>
              <a:buChar char="l"/>
            </a:pPr>
            <a:endParaRPr lang="en" altLang="ja-JP" dirty="0">
              <a:latin typeface="Hiragino Kaku Gothic ProN W3" panose="020B0300000000000000" pitchFamily="34" charset="-128"/>
              <a:ea typeface="Hiragino Kaku Gothic ProN W3" panose="020B0300000000000000" pitchFamily="34" charset="-128"/>
            </a:endParaRPr>
          </a:p>
          <a:p>
            <a:endParaRPr lang="ja-JP" altLang="en-US" dirty="0">
              <a:latin typeface="Hiragino Kaku Gothic ProN W3" panose="020B0300000000000000" pitchFamily="34" charset="-128"/>
              <a:ea typeface="Hiragino Kaku Gothic ProN W3" panose="020B0300000000000000" pitchFamily="34" charset="-128"/>
            </a:endParaRPr>
          </a:p>
          <a:p>
            <a:endParaRPr kumimoji="1" lang="ja-JP" altLang="en-US" dirty="0"/>
          </a:p>
        </p:txBody>
      </p:sp>
      <p:sp>
        <p:nvSpPr>
          <p:cNvPr id="4" name="スライド番号プレースホルダー 3">
            <a:extLst>
              <a:ext uri="{FF2B5EF4-FFF2-40B4-BE49-F238E27FC236}">
                <a16:creationId xmlns:a16="http://schemas.microsoft.com/office/drawing/2014/main" id="{9571D446-FA78-CF43-85C2-50401F6E7319}"/>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Tree>
    <p:extLst>
      <p:ext uri="{BB962C8B-B14F-4D97-AF65-F5344CB8AC3E}">
        <p14:creationId xmlns:p14="http://schemas.microsoft.com/office/powerpoint/2010/main" val="497272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806130-C52F-1A4A-B017-D43498470129}"/>
              </a:ext>
            </a:extLst>
          </p:cNvPr>
          <p:cNvSpPr>
            <a:spLocks noGrp="1"/>
          </p:cNvSpPr>
          <p:nvPr>
            <p:ph type="title"/>
          </p:nvPr>
        </p:nvSpPr>
        <p:spPr>
          <a:xfrm>
            <a:off x="581192" y="702156"/>
            <a:ext cx="11029616" cy="1013800"/>
          </a:xfrm>
        </p:spPr>
        <p:txBody>
          <a:bodyPr vert="horz" lIns="91440" tIns="45720" rIns="91440" bIns="45720" rtlCol="0" anchor="b">
            <a:normAutofit/>
          </a:bodyPr>
          <a:lstStyle/>
          <a:p>
            <a:endParaRPr kumimoji="1" lang="ja-JP" altLang="en-US" sz="3600">
              <a:solidFill>
                <a:srgbClr val="FFFEFF"/>
              </a:solidFill>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A87D3E79-63E2-6B43-AD51-EB8D42DCBF7C}"/>
              </a:ext>
            </a:extLst>
          </p:cNvPr>
          <p:cNvSpPr>
            <a:spLocks noGrp="1"/>
          </p:cNvSpPr>
          <p:nvPr>
            <p:ph type="sldNum" sz="quarter" idx="12"/>
          </p:nvPr>
        </p:nvSpPr>
        <p:spPr>
          <a:xfrm>
            <a:off x="10558300" y="5956137"/>
            <a:ext cx="1052508" cy="365125"/>
          </a:xfrm>
        </p:spPr>
        <p:txBody>
          <a:bodyPr vert="horz" lIns="91440" tIns="45720" rIns="91440" bIns="45720" rtlCol="0" anchor="ctr">
            <a:normAutofit/>
          </a:bodyPr>
          <a:lstStyle/>
          <a:p>
            <a:pPr>
              <a:spcAft>
                <a:spcPts val="600"/>
              </a:spcAft>
            </a:pPr>
            <a:fld id="{D57F1E4F-1CFF-5643-939E-217C01CDF565}" type="slidenum">
              <a:rPr lang="en-US" sz="900" smtClean="0">
                <a:solidFill>
                  <a:schemeClr val="accent2"/>
                </a:solidFill>
              </a:rPr>
              <a:pPr>
                <a:spcAft>
                  <a:spcPts val="600"/>
                </a:spcAft>
              </a:pPr>
              <a:t>3</a:t>
            </a:fld>
            <a:endParaRPr lang="en-US" sz="900">
              <a:solidFill>
                <a:schemeClr val="accent2"/>
              </a:solidFill>
            </a:endParaRPr>
          </a:p>
        </p:txBody>
      </p:sp>
      <p:graphicFrame>
        <p:nvGraphicFramePr>
          <p:cNvPr id="6" name="テキスト ボックス 3">
            <a:extLst>
              <a:ext uri="{FF2B5EF4-FFF2-40B4-BE49-F238E27FC236}">
                <a16:creationId xmlns:a16="http://schemas.microsoft.com/office/drawing/2014/main" id="{0E3BCC0A-232F-4ADB-BEEE-0939A5772B2A}"/>
              </a:ext>
            </a:extLst>
          </p:cNvPr>
          <p:cNvGraphicFramePr/>
          <p:nvPr>
            <p:extLst>
              <p:ext uri="{D42A27DB-BD31-4B8C-83A1-F6EECF244321}">
                <p14:modId xmlns:p14="http://schemas.microsoft.com/office/powerpoint/2010/main" val="1705017392"/>
              </p:ext>
            </p:extLst>
          </p:nvPr>
        </p:nvGraphicFramePr>
        <p:xfrm>
          <a:off x="578515" y="277290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テキスト ボックス 4">
            <a:extLst>
              <a:ext uri="{FF2B5EF4-FFF2-40B4-BE49-F238E27FC236}">
                <a16:creationId xmlns:a16="http://schemas.microsoft.com/office/drawing/2014/main" id="{033279C6-B292-B34E-AC77-9A7F92653DE7}"/>
              </a:ext>
            </a:extLst>
          </p:cNvPr>
          <p:cNvSpPr txBox="1"/>
          <p:nvPr/>
        </p:nvSpPr>
        <p:spPr>
          <a:xfrm>
            <a:off x="581192" y="2185048"/>
            <a:ext cx="7075976" cy="707886"/>
          </a:xfrm>
          <a:prstGeom prst="rect">
            <a:avLst/>
          </a:prstGeom>
          <a:noFill/>
        </p:spPr>
        <p:txBody>
          <a:bodyPr wrap="none" rtlCol="0">
            <a:spAutoFit/>
          </a:bodyPr>
          <a:lstStyle/>
          <a:p>
            <a:r>
              <a:rPr kumimoji="1" lang="ja-JP" altLang="en-US" sz="4000">
                <a:latin typeface="MS PGothic" panose="020B0600070205080204" pitchFamily="34" charset="-128"/>
                <a:ea typeface="MS PGothic" panose="020B0600070205080204" pitchFamily="34" charset="-128"/>
              </a:rPr>
              <a:t>ここ数年の音楽の聴き方は、、、</a:t>
            </a:r>
          </a:p>
        </p:txBody>
      </p:sp>
      <p:sp>
        <p:nvSpPr>
          <p:cNvPr id="7" name="テキスト ボックス 6">
            <a:extLst>
              <a:ext uri="{FF2B5EF4-FFF2-40B4-BE49-F238E27FC236}">
                <a16:creationId xmlns:a16="http://schemas.microsoft.com/office/drawing/2014/main" id="{DD23F4C8-2B44-2641-B211-76D2ACB265B0}"/>
              </a:ext>
            </a:extLst>
          </p:cNvPr>
          <p:cNvSpPr txBox="1"/>
          <p:nvPr/>
        </p:nvSpPr>
        <p:spPr>
          <a:xfrm>
            <a:off x="10842656" y="5920427"/>
            <a:ext cx="902811" cy="646331"/>
          </a:xfrm>
          <a:prstGeom prst="rect">
            <a:avLst/>
          </a:prstGeom>
          <a:noFill/>
        </p:spPr>
        <p:txBody>
          <a:bodyPr wrap="none" rtlCol="0">
            <a:spAutoFit/>
          </a:bodyPr>
          <a:lstStyle/>
          <a:p>
            <a:r>
              <a:rPr kumimoji="1" lang="en-US" altLang="ja-JP" sz="3600" dirty="0">
                <a:latin typeface="MS PGothic" panose="020B0600070205080204" pitchFamily="34" charset="-128"/>
                <a:ea typeface="MS PGothic" panose="020B0600070205080204" pitchFamily="34" charset="-128"/>
              </a:rPr>
              <a:t>etc.</a:t>
            </a:r>
          </a:p>
        </p:txBody>
      </p:sp>
      <p:sp>
        <p:nvSpPr>
          <p:cNvPr id="10" name="テキスト ボックス 9">
            <a:extLst>
              <a:ext uri="{FF2B5EF4-FFF2-40B4-BE49-F238E27FC236}">
                <a16:creationId xmlns:a16="http://schemas.microsoft.com/office/drawing/2014/main" id="{20A1DF49-50C1-2E4D-B5FC-DE3C353AC89E}"/>
              </a:ext>
            </a:extLst>
          </p:cNvPr>
          <p:cNvSpPr txBox="1"/>
          <p:nvPr/>
        </p:nvSpPr>
        <p:spPr>
          <a:xfrm>
            <a:off x="11452012" y="130477"/>
            <a:ext cx="415498" cy="646331"/>
          </a:xfrm>
          <a:prstGeom prst="rect">
            <a:avLst/>
          </a:prstGeom>
          <a:noFill/>
        </p:spPr>
        <p:txBody>
          <a:bodyPr wrap="none" rtlCol="0">
            <a:spAutoFit/>
          </a:bodyPr>
          <a:lstStyle/>
          <a:p>
            <a:r>
              <a:rPr lang="ja-JP" altLang="en-US" dirty="0"/>
              <a:t>３</a:t>
            </a:r>
            <a:endParaRPr lang="en-US" altLang="ja-JP" dirty="0"/>
          </a:p>
          <a:p>
            <a:endParaRPr kumimoji="1" lang="ja-JP" altLang="en-US"/>
          </a:p>
        </p:txBody>
      </p:sp>
    </p:spTree>
    <p:extLst>
      <p:ext uri="{BB962C8B-B14F-4D97-AF65-F5344CB8AC3E}">
        <p14:creationId xmlns:p14="http://schemas.microsoft.com/office/powerpoint/2010/main" val="2293710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6C0148A3-552C-468B-9710-FCA7F8F8F1DB}"/>
              </a:ext>
            </a:extLst>
          </p:cNvPr>
          <p:cNvPicPr>
            <a:picLocks noChangeAspect="1"/>
          </p:cNvPicPr>
          <p:nvPr/>
        </p:nvPicPr>
        <p:blipFill>
          <a:blip r:embed="rId2"/>
          <a:stretch>
            <a:fillRect/>
          </a:stretch>
        </p:blipFill>
        <p:spPr>
          <a:xfrm>
            <a:off x="57568" y="0"/>
            <a:ext cx="12076863" cy="6858000"/>
          </a:xfrm>
          <a:prstGeom prst="rect">
            <a:avLst/>
          </a:prstGeom>
        </p:spPr>
      </p:pic>
      <p:sp>
        <p:nvSpPr>
          <p:cNvPr id="2" name="スライド番号プレースホルダー 1">
            <a:extLst>
              <a:ext uri="{FF2B5EF4-FFF2-40B4-BE49-F238E27FC236}">
                <a16:creationId xmlns:a16="http://schemas.microsoft.com/office/drawing/2014/main" id="{945AB484-E81F-489B-9FE0-C1839D64BF3E}"/>
              </a:ext>
            </a:extLst>
          </p:cNvPr>
          <p:cNvSpPr>
            <a:spLocks noGrp="1"/>
          </p:cNvSpPr>
          <p:nvPr>
            <p:ph type="sldNum" sz="quarter" idx="12"/>
          </p:nvPr>
        </p:nvSpPr>
        <p:spPr>
          <a:xfrm>
            <a:off x="10917767" y="6557043"/>
            <a:ext cx="952499" cy="274320"/>
          </a:xfrm>
        </p:spPr>
        <p:txBody>
          <a:bodyPr>
            <a:normAutofit/>
          </a:bodyPr>
          <a:lstStyle/>
          <a:p>
            <a:pPr>
              <a:spcAft>
                <a:spcPts val="600"/>
              </a:spcAft>
            </a:pPr>
            <a:fld id="{D57F1E4F-1CFF-5643-939E-217C01CDF565}" type="slidenum">
              <a:rPr lang="en-US" sz="1200">
                <a:solidFill>
                  <a:srgbClr val="FFFFFF"/>
                </a:solidFill>
              </a:rPr>
              <a:pPr>
                <a:spcAft>
                  <a:spcPts val="600"/>
                </a:spcAft>
              </a:pPr>
              <a:t>4</a:t>
            </a:fld>
            <a:endParaRPr lang="en-US" sz="1200">
              <a:solidFill>
                <a:srgbClr val="FFFFFF"/>
              </a:solidFill>
            </a:endParaRPr>
          </a:p>
        </p:txBody>
      </p:sp>
      <p:sp>
        <p:nvSpPr>
          <p:cNvPr id="20" name="テキスト ボックス 19">
            <a:extLst>
              <a:ext uri="{FF2B5EF4-FFF2-40B4-BE49-F238E27FC236}">
                <a16:creationId xmlns:a16="http://schemas.microsoft.com/office/drawing/2014/main" id="{704768A4-549D-4DC3-B065-FD03AAE53F43}"/>
              </a:ext>
            </a:extLst>
          </p:cNvPr>
          <p:cNvSpPr txBox="1"/>
          <p:nvPr/>
        </p:nvSpPr>
        <p:spPr>
          <a:xfrm>
            <a:off x="1219200" y="6681787"/>
            <a:ext cx="9753600" cy="230832"/>
          </a:xfrm>
          <a:prstGeom prst="rect">
            <a:avLst/>
          </a:prstGeom>
          <a:noFill/>
        </p:spPr>
        <p:txBody>
          <a:bodyPr wrap="square" rtlCol="0">
            <a:spAutoFit/>
          </a:bodyPr>
          <a:lstStyle/>
          <a:p>
            <a:r>
              <a:rPr lang="ja-JP" altLang="en-US" sz="900">
                <a:hlinkClick r:id="rId3" tooltip="http://www.melodicamente.com/arriva-purpose-nuovo-album-tour-justin-bieber/"/>
              </a:rPr>
              <a:t>この写真</a:t>
            </a:r>
            <a:r>
              <a:rPr lang="ja-JP" altLang="en-US" sz="900"/>
              <a:t> の作成者 不明な作成者 は </a:t>
            </a:r>
            <a:r>
              <a:rPr lang="ja-JP" altLang="en-US" sz="900">
                <a:hlinkClick r:id="rId4" tooltip="https://creativecommons.org/licenses/by-nc-sa/3.0/"/>
              </a:rPr>
              <a:t>CC BY-SA-NC</a:t>
            </a:r>
            <a:r>
              <a:rPr lang="ja-JP" altLang="en-US" sz="900"/>
              <a:t> のライセンスを許諾されています</a:t>
            </a:r>
          </a:p>
        </p:txBody>
      </p:sp>
      <p:sp>
        <p:nvSpPr>
          <p:cNvPr id="23" name="星: 24 pt 22">
            <a:extLst>
              <a:ext uri="{FF2B5EF4-FFF2-40B4-BE49-F238E27FC236}">
                <a16:creationId xmlns:a16="http://schemas.microsoft.com/office/drawing/2014/main" id="{F7F472BF-443A-474B-B8A2-3D31FE1B137E}"/>
              </a:ext>
            </a:extLst>
          </p:cNvPr>
          <p:cNvSpPr/>
          <p:nvPr/>
        </p:nvSpPr>
        <p:spPr>
          <a:xfrm>
            <a:off x="111251" y="2244956"/>
            <a:ext cx="11988800" cy="2397556"/>
          </a:xfrm>
          <a:prstGeom prst="star2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ysClr val="windowText" lastClr="000000"/>
                </a:solidFill>
                <a:latin typeface="ＭＳ Ｐゴシック" panose="020B0600070205080204" pitchFamily="50" charset="-128"/>
                <a:ea typeface="ＭＳ Ｐゴシック" panose="020B0600070205080204" pitchFamily="50" charset="-128"/>
              </a:rPr>
              <a:t>これらのアーティストが</a:t>
            </a:r>
            <a:endParaRPr kumimoji="1" lang="en-US" altLang="ja-JP" sz="2400" dirty="0">
              <a:solidFill>
                <a:sysClr val="windowText" lastClr="000000"/>
              </a:solidFill>
              <a:latin typeface="ＭＳ Ｐゴシック" panose="020B0600070205080204" pitchFamily="50" charset="-128"/>
              <a:ea typeface="ＭＳ Ｐゴシック" panose="020B0600070205080204" pitchFamily="50" charset="-128"/>
            </a:endParaRPr>
          </a:p>
          <a:p>
            <a:pPr algn="ctr"/>
            <a:r>
              <a:rPr kumimoji="1" lang="ja-JP" altLang="en-US" sz="2400" dirty="0">
                <a:solidFill>
                  <a:sysClr val="windowText" lastClr="000000"/>
                </a:solidFill>
                <a:latin typeface="ＭＳ Ｐゴシック" panose="020B0600070205080204" pitchFamily="50" charset="-128"/>
                <a:ea typeface="ＭＳ Ｐゴシック" panose="020B0600070205080204" pitchFamily="50" charset="-128"/>
              </a:rPr>
              <a:t>どのようにして有名になったのか知っていますか</a:t>
            </a:r>
          </a:p>
        </p:txBody>
      </p:sp>
    </p:spTree>
    <p:extLst>
      <p:ext uri="{BB962C8B-B14F-4D97-AF65-F5344CB8AC3E}">
        <p14:creationId xmlns:p14="http://schemas.microsoft.com/office/powerpoint/2010/main" val="3253484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3B35BA-3339-3745-AF14-B4617A175DE4}"/>
              </a:ext>
            </a:extLst>
          </p:cNvPr>
          <p:cNvSpPr>
            <a:spLocks noGrp="1"/>
          </p:cNvSpPr>
          <p:nvPr>
            <p:ph type="title"/>
          </p:nvPr>
        </p:nvSpPr>
        <p:spPr>
          <a:xfrm>
            <a:off x="581192" y="739819"/>
            <a:ext cx="11029616" cy="988332"/>
          </a:xfrm>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ストリーミングとは</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6" name="テキスト ボックス 5">
            <a:extLst>
              <a:ext uri="{FF2B5EF4-FFF2-40B4-BE49-F238E27FC236}">
                <a16:creationId xmlns:a16="http://schemas.microsoft.com/office/drawing/2014/main" id="{DB953856-90BC-BE4B-84F8-CBCA8F3B8E29}"/>
              </a:ext>
            </a:extLst>
          </p:cNvPr>
          <p:cNvSpPr txBox="1"/>
          <p:nvPr/>
        </p:nvSpPr>
        <p:spPr>
          <a:xfrm>
            <a:off x="581192" y="2051080"/>
            <a:ext cx="10800319" cy="2062103"/>
          </a:xfrm>
          <a:prstGeom prst="rect">
            <a:avLst/>
          </a:prstGeom>
          <a:noFill/>
        </p:spPr>
        <p:txBody>
          <a:bodyPr wrap="square" rtlCol="0">
            <a:spAutoFit/>
          </a:bodyPr>
          <a:lstStyle/>
          <a:p>
            <a:r>
              <a:rPr lang="ja-JP" altLang="ja-JP" sz="3200">
                <a:latin typeface="MS PGothic" panose="020B0600070205080204" pitchFamily="34" charset="-128"/>
                <a:ea typeface="MS PGothic" panose="020B0600070205080204" pitchFamily="34" charset="-128"/>
              </a:rPr>
              <a:t>ユーザー</a:t>
            </a:r>
            <a:r>
              <a:rPr lang="ja-JP" altLang="en-US" sz="3200">
                <a:latin typeface="MS PGothic" panose="020B0600070205080204" pitchFamily="34" charset="-128"/>
                <a:ea typeface="MS PGothic" panose="020B0600070205080204" pitchFamily="34" charset="-128"/>
              </a:rPr>
              <a:t>が</a:t>
            </a:r>
            <a:r>
              <a:rPr lang="ja-JP" altLang="ja-JP" sz="3200">
                <a:latin typeface="MS PGothic" panose="020B0600070205080204" pitchFamily="34" charset="-128"/>
                <a:ea typeface="MS PGothic" panose="020B0600070205080204" pitchFamily="34" charset="-128"/>
              </a:rPr>
              <a:t>ダウンロードを待つことなくインターネット上で動画や音声などのコンテンツをダウンロードしながら</a:t>
            </a:r>
            <a:r>
              <a:rPr lang="ja-JP" altLang="en-US" sz="3200">
                <a:latin typeface="MS PGothic" panose="020B0600070205080204" pitchFamily="34" charset="-128"/>
                <a:ea typeface="MS PGothic" panose="020B0600070205080204" pitchFamily="34" charset="-128"/>
              </a:rPr>
              <a:t>映像や音声を</a:t>
            </a:r>
            <a:r>
              <a:rPr lang="ja-JP" altLang="ja-JP" sz="3200">
                <a:latin typeface="MS PGothic" panose="020B0600070205080204" pitchFamily="34" charset="-128"/>
                <a:ea typeface="MS PGothic" panose="020B0600070205080204" pitchFamily="34" charset="-128"/>
              </a:rPr>
              <a:t>逐次再生すること</a:t>
            </a:r>
            <a:r>
              <a:rPr lang="ja-JP" altLang="en-US" sz="3200">
                <a:latin typeface="MS PGothic" panose="020B0600070205080204" pitchFamily="34" charset="-128"/>
                <a:ea typeface="MS PGothic" panose="020B0600070205080204" pitchFamily="34" charset="-128"/>
              </a:rPr>
              <a:t>である。</a:t>
            </a:r>
            <a:endParaRPr lang="en-US" altLang="ja-JP" sz="3200" dirty="0">
              <a:latin typeface="MS PGothic" panose="020B0600070205080204" pitchFamily="34" charset="-128"/>
              <a:ea typeface="MS PGothic" panose="020B0600070205080204" pitchFamily="34" charset="-128"/>
            </a:endParaRPr>
          </a:p>
          <a:p>
            <a:r>
              <a:rPr lang="en-US" altLang="ja-JP" sz="3200" dirty="0">
                <a:latin typeface="MS PGothic" panose="020B0600070205080204" pitchFamily="34" charset="-128"/>
                <a:ea typeface="MS PGothic" panose="020B0600070205080204" pitchFamily="34" charset="-128"/>
              </a:rPr>
              <a:t>ex)</a:t>
            </a:r>
            <a:r>
              <a:rPr lang="en-US" altLang="ja-JP" sz="3200" dirty="0">
                <a:solidFill>
                  <a:srgbClr val="FF0000"/>
                </a:solidFill>
                <a:latin typeface="MS PGothic" panose="020B0600070205080204" pitchFamily="34" charset="-128"/>
                <a:ea typeface="MS PGothic" panose="020B0600070205080204" pitchFamily="34" charset="-128"/>
              </a:rPr>
              <a:t>Apple Music</a:t>
            </a:r>
            <a:r>
              <a:rPr lang="ja-JP" altLang="en-US" sz="2800">
                <a:latin typeface="MS PGothic" panose="020B0600070205080204" pitchFamily="34" charset="-128"/>
                <a:ea typeface="MS PGothic" panose="020B0600070205080204" pitchFamily="34" charset="-128"/>
              </a:rPr>
              <a:t>、</a:t>
            </a:r>
            <a:r>
              <a:rPr lang="en-US" altLang="ja-JP" sz="3200" dirty="0">
                <a:solidFill>
                  <a:srgbClr val="FF0000"/>
                </a:solidFill>
                <a:latin typeface="MS PGothic" panose="020B0600070205080204" pitchFamily="34" charset="-128"/>
                <a:ea typeface="MS PGothic" panose="020B0600070205080204" pitchFamily="34" charset="-128"/>
              </a:rPr>
              <a:t>Spotify</a:t>
            </a:r>
            <a:r>
              <a:rPr lang="ja-JP" altLang="en-US" sz="2800">
                <a:latin typeface="MS PGothic" panose="020B0600070205080204" pitchFamily="34" charset="-128"/>
                <a:ea typeface="MS PGothic" panose="020B0600070205080204" pitchFamily="34" charset="-128"/>
              </a:rPr>
              <a:t>、</a:t>
            </a:r>
            <a:r>
              <a:rPr lang="en-US" altLang="ja-JP" sz="2800" dirty="0">
                <a:latin typeface="MS PGothic" panose="020B0600070205080204" pitchFamily="34" charset="-128"/>
                <a:ea typeface="MS PGothic" panose="020B0600070205080204" pitchFamily="34" charset="-128"/>
              </a:rPr>
              <a:t>Netflix</a:t>
            </a:r>
            <a:r>
              <a:rPr lang="ja-JP" altLang="en-US" sz="2800">
                <a:latin typeface="MS PGothic" panose="020B0600070205080204" pitchFamily="34" charset="-128"/>
                <a:ea typeface="MS PGothic" panose="020B0600070205080204" pitchFamily="34" charset="-128"/>
              </a:rPr>
              <a:t>、</a:t>
            </a:r>
            <a:r>
              <a:rPr lang="en-US" altLang="ja-JP" sz="2800" dirty="0">
                <a:latin typeface="MS PGothic" panose="020B0600070205080204" pitchFamily="34" charset="-128"/>
                <a:ea typeface="MS PGothic" panose="020B0600070205080204" pitchFamily="34" charset="-128"/>
              </a:rPr>
              <a:t>Hulu</a:t>
            </a:r>
            <a:r>
              <a:rPr lang="ja-JP" altLang="en-US" sz="2800">
                <a:latin typeface="MS PGothic" panose="020B0600070205080204" pitchFamily="34" charset="-128"/>
                <a:ea typeface="MS PGothic" panose="020B0600070205080204" pitchFamily="34" charset="-128"/>
              </a:rPr>
              <a:t> </a:t>
            </a:r>
            <a:r>
              <a:rPr lang="en-US" altLang="ja-JP" sz="2800" dirty="0">
                <a:latin typeface="MS PGothic" panose="020B0600070205080204" pitchFamily="34" charset="-128"/>
                <a:ea typeface="MS PGothic" panose="020B0600070205080204" pitchFamily="34" charset="-128"/>
              </a:rPr>
              <a:t> </a:t>
            </a:r>
            <a:r>
              <a:rPr lang="en-US" altLang="ja-JP" sz="3200" dirty="0">
                <a:latin typeface="MS PGothic" panose="020B0600070205080204" pitchFamily="34" charset="-128"/>
                <a:ea typeface="MS PGothic" panose="020B0600070205080204" pitchFamily="34" charset="-128"/>
              </a:rPr>
              <a:t>etc.</a:t>
            </a:r>
          </a:p>
        </p:txBody>
      </p:sp>
      <p:sp>
        <p:nvSpPr>
          <p:cNvPr id="3" name="正方形/長方形 2">
            <a:extLst>
              <a:ext uri="{FF2B5EF4-FFF2-40B4-BE49-F238E27FC236}">
                <a16:creationId xmlns:a16="http://schemas.microsoft.com/office/drawing/2014/main" id="{2641366A-640E-D949-B254-1043AB383A62}"/>
              </a:ext>
            </a:extLst>
          </p:cNvPr>
          <p:cNvSpPr/>
          <p:nvPr/>
        </p:nvSpPr>
        <p:spPr>
          <a:xfrm>
            <a:off x="-2857500" y="603935"/>
            <a:ext cx="6096000" cy="646331"/>
          </a:xfrm>
          <a:prstGeom prst="rect">
            <a:avLst/>
          </a:prstGeom>
        </p:spPr>
        <p:txBody>
          <a:bodyPr>
            <a:spAutoFit/>
          </a:bodyPr>
          <a:lstStyle/>
          <a:p>
            <a:br>
              <a:rPr kumimoji="1" lang="en-US" altLang="ja-JP" dirty="0">
                <a:latin typeface="MS PGothic" panose="020B0600070205080204" pitchFamily="34" charset="-128"/>
                <a:ea typeface="MS PGothic" panose="020B0600070205080204" pitchFamily="34" charset="-128"/>
              </a:rPr>
            </a:br>
            <a:endParaRPr lang="ja-JP" altLang="en-US"/>
          </a:p>
        </p:txBody>
      </p:sp>
      <p:sp>
        <p:nvSpPr>
          <p:cNvPr id="4" name="スライド番号プレースホルダー 3">
            <a:extLst>
              <a:ext uri="{FF2B5EF4-FFF2-40B4-BE49-F238E27FC236}">
                <a16:creationId xmlns:a16="http://schemas.microsoft.com/office/drawing/2014/main" id="{C0C8F42C-A4C3-204F-8BAB-25AA9EA2A5AF}"/>
              </a:ext>
            </a:extLst>
          </p:cNvPr>
          <p:cNvSpPr>
            <a:spLocks noGrp="1"/>
          </p:cNvSpPr>
          <p:nvPr>
            <p:ph type="sldNum" sz="quarter" idx="12"/>
          </p:nvPr>
        </p:nvSpPr>
        <p:spPr/>
        <p:txBody>
          <a:bodyPr/>
          <a:lstStyle/>
          <a:p>
            <a:r>
              <a:rPr lang="en-US" dirty="0"/>
              <a:t>５</a:t>
            </a:r>
          </a:p>
        </p:txBody>
      </p:sp>
      <p:sp>
        <p:nvSpPr>
          <p:cNvPr id="10" name="角丸四角形 9">
            <a:extLst>
              <a:ext uri="{FF2B5EF4-FFF2-40B4-BE49-F238E27FC236}">
                <a16:creationId xmlns:a16="http://schemas.microsoft.com/office/drawing/2014/main" id="{C9D3055F-B134-7348-82DC-6986028AEA48}"/>
              </a:ext>
            </a:extLst>
          </p:cNvPr>
          <p:cNvSpPr/>
          <p:nvPr/>
        </p:nvSpPr>
        <p:spPr>
          <a:xfrm>
            <a:off x="423343" y="4704347"/>
            <a:ext cx="11344346" cy="1413834"/>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F2F2AE1-A7A6-8346-A8FF-FFF301443BA2}"/>
              </a:ext>
            </a:extLst>
          </p:cNvPr>
          <p:cNvSpPr txBox="1"/>
          <p:nvPr/>
        </p:nvSpPr>
        <p:spPr>
          <a:xfrm>
            <a:off x="580224" y="4872655"/>
            <a:ext cx="11030584" cy="1077218"/>
          </a:xfrm>
          <a:prstGeom prst="rect">
            <a:avLst/>
          </a:prstGeom>
          <a:noFill/>
        </p:spPr>
        <p:txBody>
          <a:bodyPr wrap="none" rtlCol="0">
            <a:spAutoFit/>
          </a:bodyPr>
          <a:lstStyle/>
          <a:p>
            <a:r>
              <a:rPr kumimoji="1" lang="ja-JP" altLang="en-US" sz="3200">
                <a:latin typeface="MS PGothic" panose="020B0600070205080204" pitchFamily="34" charset="-128"/>
                <a:ea typeface="MS PGothic" panose="020B0600070205080204" pitchFamily="34" charset="-128"/>
              </a:rPr>
              <a:t>本研究は上記の音楽について研究し、音楽に当てはまるものを</a:t>
            </a:r>
            <a:endParaRPr kumimoji="1" lang="en-US" altLang="ja-JP" sz="3200" dirty="0">
              <a:latin typeface="MS PGothic" panose="020B0600070205080204" pitchFamily="34" charset="-128"/>
              <a:ea typeface="MS PGothic" panose="020B0600070205080204" pitchFamily="34" charset="-128"/>
            </a:endParaRPr>
          </a:p>
          <a:p>
            <a:r>
              <a:rPr kumimoji="1" lang="ja-JP" altLang="en-US" sz="3200">
                <a:solidFill>
                  <a:srgbClr val="FF0000"/>
                </a:solidFill>
                <a:latin typeface="MS PGothic" panose="020B0600070205080204" pitchFamily="34" charset="-128"/>
                <a:ea typeface="MS PGothic" panose="020B0600070205080204" pitchFamily="34" charset="-128"/>
              </a:rPr>
              <a:t>ストリーミング音楽サービス</a:t>
            </a:r>
            <a:r>
              <a:rPr kumimoji="1" lang="ja-JP" altLang="en-US" sz="3200">
                <a:latin typeface="MS PGothic" panose="020B0600070205080204" pitchFamily="34" charset="-128"/>
                <a:ea typeface="MS PGothic" panose="020B0600070205080204" pitchFamily="34" charset="-128"/>
              </a:rPr>
              <a:t>と定義す。</a:t>
            </a:r>
          </a:p>
        </p:txBody>
      </p:sp>
    </p:spTree>
    <p:extLst>
      <p:ext uri="{BB962C8B-B14F-4D97-AF65-F5344CB8AC3E}">
        <p14:creationId xmlns:p14="http://schemas.microsoft.com/office/powerpoint/2010/main" val="2603090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1D09A7-323C-304C-BDFE-C752E6520E71}"/>
              </a:ext>
            </a:extLst>
          </p:cNvPr>
          <p:cNvSpPr>
            <a:spLocks noGrp="1"/>
          </p:cNvSpPr>
          <p:nvPr>
            <p:ph type="title"/>
          </p:nvPr>
        </p:nvSpPr>
        <p:spPr/>
        <p:txBody>
          <a:bodyPr>
            <a:normAutofit/>
          </a:bodyPr>
          <a:lstStyle/>
          <a:p>
            <a:r>
              <a:rPr lang="en-US" altLang="ja-JP" sz="3600" dirty="0">
                <a:latin typeface="MS PGothic" panose="020B0600070205080204" pitchFamily="34" charset="-128"/>
                <a:ea typeface="MS PGothic" panose="020B0600070205080204" pitchFamily="34" charset="-128"/>
              </a:rPr>
              <a:t>〜</a:t>
            </a:r>
            <a:r>
              <a:rPr lang="ja-JP" altLang="en-US" sz="3600">
                <a:latin typeface="MS PGothic" panose="020B0600070205080204" pitchFamily="34" charset="-128"/>
                <a:ea typeface="MS PGothic" panose="020B0600070205080204" pitchFamily="34" charset="-128"/>
              </a:rPr>
              <a:t>ストリーミング音楽サービスとは</a:t>
            </a:r>
            <a:r>
              <a:rPr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30D81524-220E-BD40-89F1-9B2D682D3163}"/>
              </a:ext>
            </a:extLst>
          </p:cNvPr>
          <p:cNvSpPr>
            <a:spLocks noGrp="1"/>
          </p:cNvSpPr>
          <p:nvPr>
            <p:ph type="sldNum" sz="quarter" idx="12"/>
          </p:nvPr>
        </p:nvSpPr>
        <p:spPr/>
        <p:txBody>
          <a:bodyPr/>
          <a:lstStyle/>
          <a:p>
            <a:fld id="{D57F1E4F-1CFF-5643-939E-217C01CDF565}" type="slidenum">
              <a:rPr lang="en-US" smtClean="0"/>
              <a:pPr/>
              <a:t>6</a:t>
            </a:fld>
            <a:endParaRPr lang="en-US" dirty="0"/>
          </a:p>
        </p:txBody>
      </p:sp>
      <p:cxnSp>
        <p:nvCxnSpPr>
          <p:cNvPr id="9" name="直線コネクタ 8">
            <a:extLst>
              <a:ext uri="{FF2B5EF4-FFF2-40B4-BE49-F238E27FC236}">
                <a16:creationId xmlns:a16="http://schemas.microsoft.com/office/drawing/2014/main" id="{74FB9446-1F4B-224C-8E7C-16B0AF13805A}"/>
              </a:ext>
            </a:extLst>
          </p:cNvPr>
          <p:cNvCxnSpPr>
            <a:cxnSpLocks/>
          </p:cNvCxnSpPr>
          <p:nvPr/>
        </p:nvCxnSpPr>
        <p:spPr>
          <a:xfrm>
            <a:off x="4204447" y="1882926"/>
            <a:ext cx="0" cy="4862945"/>
          </a:xfrm>
          <a:prstGeom prst="line">
            <a:avLst/>
          </a:prstGeom>
          <a:ln w="63500">
            <a:prstDash val="sysDash"/>
          </a:ln>
        </p:spPr>
        <p:style>
          <a:lnRef idx="1">
            <a:schemeClr val="accent1"/>
          </a:lnRef>
          <a:fillRef idx="0">
            <a:schemeClr val="accent1"/>
          </a:fillRef>
          <a:effectRef idx="0">
            <a:schemeClr val="accent1"/>
          </a:effectRef>
          <a:fontRef idx="minor">
            <a:schemeClr val="tx1"/>
          </a:fontRef>
        </p:style>
      </p:cxnSp>
      <p:graphicFrame>
        <p:nvGraphicFramePr>
          <p:cNvPr id="15" name="表 14">
            <a:extLst>
              <a:ext uri="{FF2B5EF4-FFF2-40B4-BE49-F238E27FC236}">
                <a16:creationId xmlns:a16="http://schemas.microsoft.com/office/drawing/2014/main" id="{27E8645B-6F5A-F946-850E-5B3A56EBA183}"/>
              </a:ext>
            </a:extLst>
          </p:cNvPr>
          <p:cNvGraphicFramePr>
            <a:graphicFrameLocks noGrp="1"/>
          </p:cNvGraphicFramePr>
          <p:nvPr>
            <p:extLst>
              <p:ext uri="{D42A27DB-BD31-4B8C-83A1-F6EECF244321}">
                <p14:modId xmlns:p14="http://schemas.microsoft.com/office/powerpoint/2010/main" val="834574327"/>
              </p:ext>
            </p:extLst>
          </p:nvPr>
        </p:nvGraphicFramePr>
        <p:xfrm>
          <a:off x="8399113" y="2024241"/>
          <a:ext cx="3206397" cy="4580317"/>
        </p:xfrm>
        <a:graphic>
          <a:graphicData uri="http://schemas.openxmlformats.org/drawingml/2006/table">
            <a:tbl>
              <a:tblPr firstRow="1" bandRow="1">
                <a:tableStyleId>{5C22544A-7EE6-4342-B048-85BDC9FD1C3A}</a:tableStyleId>
              </a:tblPr>
              <a:tblGrid>
                <a:gridCol w="3206397">
                  <a:extLst>
                    <a:ext uri="{9D8B030D-6E8A-4147-A177-3AD203B41FA5}">
                      <a16:colId xmlns:a16="http://schemas.microsoft.com/office/drawing/2014/main" val="3276536831"/>
                    </a:ext>
                  </a:extLst>
                </a:gridCol>
              </a:tblGrid>
              <a:tr h="759290">
                <a:tc>
                  <a:txBody>
                    <a:bodyPr/>
                    <a:lstStyle/>
                    <a:p>
                      <a:pPr algn="ctr">
                        <a:lnSpc>
                          <a:spcPct val="200000"/>
                        </a:lnSpc>
                      </a:pPr>
                      <a:r>
                        <a:rPr kumimoji="1" lang="ja-JP" altLang="en-US" sz="2000">
                          <a:latin typeface="MS PGothic" panose="020B0600070205080204" pitchFamily="34" charset="-128"/>
                          <a:ea typeface="MS PGothic" panose="020B0600070205080204" pitchFamily="34" charset="-128"/>
                        </a:rPr>
                        <a:t>ストリーミング音楽サービス</a:t>
                      </a:r>
                    </a:p>
                  </a:txBody>
                  <a:tcPr/>
                </a:tc>
                <a:extLst>
                  <a:ext uri="{0D108BD9-81ED-4DB2-BD59-A6C34878D82A}">
                    <a16:rowId xmlns:a16="http://schemas.microsoft.com/office/drawing/2014/main" val="3780028901"/>
                  </a:ext>
                </a:extLst>
              </a:tr>
              <a:tr h="1256149">
                <a:tc>
                  <a:txBody>
                    <a:bodyPr/>
                    <a:lstStyle/>
                    <a:p>
                      <a:r>
                        <a:rPr kumimoji="1" lang="en-US" altLang="ja-JP" dirty="0"/>
                        <a:t>Apple</a:t>
                      </a:r>
                      <a:r>
                        <a:rPr kumimoji="1" lang="ja-JP" altLang="en-US"/>
                        <a:t> </a:t>
                      </a:r>
                      <a:r>
                        <a:rPr kumimoji="1" lang="en-US" altLang="ja-JP" dirty="0"/>
                        <a:t>Music</a:t>
                      </a:r>
                    </a:p>
                    <a:p>
                      <a:r>
                        <a:rPr kumimoji="1" lang="en-US" altLang="ja-JP" dirty="0"/>
                        <a:t>Spotify</a:t>
                      </a:r>
                    </a:p>
                    <a:p>
                      <a:r>
                        <a:rPr kumimoji="1" lang="en-US" altLang="ja-JP" dirty="0"/>
                        <a:t>AWA</a:t>
                      </a:r>
                    </a:p>
                    <a:p>
                      <a:r>
                        <a:rPr kumimoji="1" lang="en-US" altLang="ja-JP" dirty="0"/>
                        <a:t>LINE MUSIC</a:t>
                      </a:r>
                      <a:r>
                        <a:rPr kumimoji="1" lang="ja-JP" altLang="en-US"/>
                        <a:t> </a:t>
                      </a:r>
                      <a:r>
                        <a:rPr kumimoji="1" lang="en-US" altLang="ja-JP" dirty="0"/>
                        <a:t>etc.</a:t>
                      </a:r>
                    </a:p>
                  </a:txBody>
                  <a:tcPr/>
                </a:tc>
                <a:extLst>
                  <a:ext uri="{0D108BD9-81ED-4DB2-BD59-A6C34878D82A}">
                    <a16:rowId xmlns:a16="http://schemas.microsoft.com/office/drawing/2014/main" val="4205179814"/>
                  </a:ext>
                </a:extLst>
              </a:tr>
              <a:tr h="2564878">
                <a:tc>
                  <a:txBody>
                    <a:bodyPr/>
                    <a:lstStyle/>
                    <a:p>
                      <a:r>
                        <a:rPr kumimoji="1" lang="ja-JP" altLang="en-US"/>
                        <a:t>ー</a:t>
                      </a:r>
                      <a:r>
                        <a:rPr kumimoji="1" lang="ja-JP" altLang="en-US" dirty="0"/>
                        <a:t>随時ダウンロードしながら再生</a:t>
                      </a:r>
                      <a:endParaRPr kumimoji="1" lang="en-US" altLang="ja-JP" dirty="0"/>
                    </a:p>
                    <a:p>
                      <a:r>
                        <a:rPr kumimoji="1" lang="ja-JP" altLang="en-US" dirty="0" err="1"/>
                        <a:t>ー</a:t>
                      </a:r>
                      <a:r>
                        <a:rPr kumimoji="1" lang="ja-JP" altLang="en-US" dirty="0"/>
                        <a:t>音楽を所有しない</a:t>
                      </a:r>
                      <a:endParaRPr kumimoji="1" lang="en-US" altLang="ja-JP" dirty="0"/>
                    </a:p>
                    <a:p>
                      <a:r>
                        <a:rPr kumimoji="1" lang="ja-JP" altLang="en-US" dirty="0" err="1"/>
                        <a:t>ー</a:t>
                      </a:r>
                      <a:r>
                        <a:rPr kumimoji="1" lang="ja-JP" altLang="en-US" dirty="0"/>
                        <a:t>容量が少ない</a:t>
                      </a:r>
                      <a:endParaRPr kumimoji="1" lang="en-US" altLang="ja-JP" dirty="0"/>
                    </a:p>
                    <a:p>
                      <a:r>
                        <a:rPr kumimoji="1" lang="ja-JP" altLang="en-US" dirty="0" err="1"/>
                        <a:t>ー</a:t>
                      </a:r>
                      <a:r>
                        <a:rPr kumimoji="1" lang="ja-JP" altLang="en-US" dirty="0"/>
                        <a:t>月額数百円～数千円前後でジャンル問わず聞ける</a:t>
                      </a:r>
                    </a:p>
                  </a:txBody>
                  <a:tcPr/>
                </a:tc>
                <a:extLst>
                  <a:ext uri="{0D108BD9-81ED-4DB2-BD59-A6C34878D82A}">
                    <a16:rowId xmlns:a16="http://schemas.microsoft.com/office/drawing/2014/main" val="180296295"/>
                  </a:ext>
                </a:extLst>
              </a:tr>
            </a:tbl>
          </a:graphicData>
        </a:graphic>
      </p:graphicFrame>
      <p:graphicFrame>
        <p:nvGraphicFramePr>
          <p:cNvPr id="26" name="表 25">
            <a:extLst>
              <a:ext uri="{FF2B5EF4-FFF2-40B4-BE49-F238E27FC236}">
                <a16:creationId xmlns:a16="http://schemas.microsoft.com/office/drawing/2014/main" id="{B5276614-7A88-D540-8405-19E7C2ED0773}"/>
              </a:ext>
            </a:extLst>
          </p:cNvPr>
          <p:cNvGraphicFramePr>
            <a:graphicFrameLocks noGrp="1"/>
          </p:cNvGraphicFramePr>
          <p:nvPr>
            <p:extLst>
              <p:ext uri="{D42A27DB-BD31-4B8C-83A1-F6EECF244321}">
                <p14:modId xmlns:p14="http://schemas.microsoft.com/office/powerpoint/2010/main" val="64571346"/>
              </p:ext>
            </p:extLst>
          </p:nvPr>
        </p:nvGraphicFramePr>
        <p:xfrm>
          <a:off x="4487503" y="2024241"/>
          <a:ext cx="3206397" cy="4580317"/>
        </p:xfrm>
        <a:graphic>
          <a:graphicData uri="http://schemas.openxmlformats.org/drawingml/2006/table">
            <a:tbl>
              <a:tblPr firstRow="1" bandRow="1">
                <a:tableStyleId>{5C22544A-7EE6-4342-B048-85BDC9FD1C3A}</a:tableStyleId>
              </a:tblPr>
              <a:tblGrid>
                <a:gridCol w="3206397">
                  <a:extLst>
                    <a:ext uri="{9D8B030D-6E8A-4147-A177-3AD203B41FA5}">
                      <a16:colId xmlns:a16="http://schemas.microsoft.com/office/drawing/2014/main" val="3276536831"/>
                    </a:ext>
                  </a:extLst>
                </a:gridCol>
              </a:tblGrid>
              <a:tr h="759290">
                <a:tc>
                  <a:txBody>
                    <a:bodyPr/>
                    <a:lstStyle/>
                    <a:p>
                      <a:pPr algn="ctr">
                        <a:lnSpc>
                          <a:spcPct val="150000"/>
                        </a:lnSpc>
                      </a:pPr>
                      <a:r>
                        <a:rPr kumimoji="1" lang="ja-JP" altLang="en-US" sz="2800">
                          <a:latin typeface="MS PGothic" panose="020B0600070205080204" pitchFamily="34" charset="-128"/>
                          <a:ea typeface="MS PGothic" panose="020B0600070205080204" pitchFamily="34" charset="-128"/>
                        </a:rPr>
                        <a:t>ダウンロード</a:t>
                      </a:r>
                    </a:p>
                  </a:txBody>
                  <a:tcPr/>
                </a:tc>
                <a:extLst>
                  <a:ext uri="{0D108BD9-81ED-4DB2-BD59-A6C34878D82A}">
                    <a16:rowId xmlns:a16="http://schemas.microsoft.com/office/drawing/2014/main" val="3780028901"/>
                  </a:ext>
                </a:extLst>
              </a:tr>
              <a:tr h="1256149">
                <a:tc>
                  <a:txBody>
                    <a:bodyPr/>
                    <a:lstStyle/>
                    <a:p>
                      <a:r>
                        <a:rPr kumimoji="1" lang="en-US" altLang="ja-JP" dirty="0"/>
                        <a:t>iTunes</a:t>
                      </a:r>
                    </a:p>
                    <a:p>
                      <a:r>
                        <a:rPr kumimoji="1" lang="en-US" altLang="ja-JP" dirty="0"/>
                        <a:t>e-</a:t>
                      </a:r>
                      <a:r>
                        <a:rPr kumimoji="1" lang="en-US" altLang="ja-JP" dirty="0" err="1"/>
                        <a:t>onkyo</a:t>
                      </a:r>
                      <a:r>
                        <a:rPr kumimoji="1" lang="en-US" altLang="ja-JP" dirty="0"/>
                        <a:t> music</a:t>
                      </a:r>
                    </a:p>
                    <a:p>
                      <a:r>
                        <a:rPr kumimoji="1" lang="en-US" altLang="ja-JP" dirty="0"/>
                        <a:t>mora</a:t>
                      </a:r>
                      <a:r>
                        <a:rPr kumimoji="1" lang="ja-JP" altLang="en-US" dirty="0"/>
                        <a:t> </a:t>
                      </a:r>
                      <a:r>
                        <a:rPr kumimoji="1" lang="en-US" altLang="ja-JP" dirty="0"/>
                        <a:t> etc.</a:t>
                      </a:r>
                    </a:p>
                  </a:txBody>
                  <a:tcPr/>
                </a:tc>
                <a:extLst>
                  <a:ext uri="{0D108BD9-81ED-4DB2-BD59-A6C34878D82A}">
                    <a16:rowId xmlns:a16="http://schemas.microsoft.com/office/drawing/2014/main" val="4205179814"/>
                  </a:ext>
                </a:extLst>
              </a:tr>
              <a:tr h="2564878">
                <a:tc>
                  <a:txBody>
                    <a:bodyPr/>
                    <a:lstStyle/>
                    <a:p>
                      <a:r>
                        <a:rPr kumimoji="1" lang="ja-JP" altLang="en-US" dirty="0" err="1"/>
                        <a:t>ー</a:t>
                      </a:r>
                      <a:r>
                        <a:rPr kumimoji="1" lang="ja-JP" altLang="en-US" dirty="0"/>
                        <a:t>音楽を無形として保有</a:t>
                      </a:r>
                      <a:endParaRPr kumimoji="1" lang="en-US" altLang="ja-JP" dirty="0"/>
                    </a:p>
                    <a:p>
                      <a:r>
                        <a:rPr kumimoji="1" lang="ja-JP" altLang="en-US" dirty="0" err="1"/>
                        <a:t>ー</a:t>
                      </a:r>
                      <a:r>
                        <a:rPr kumimoji="1" lang="ja-JP" altLang="en-US" dirty="0"/>
                        <a:t>曲単位で購入</a:t>
                      </a:r>
                      <a:endParaRPr kumimoji="1" lang="en-US" altLang="ja-JP" dirty="0"/>
                    </a:p>
                    <a:p>
                      <a:r>
                        <a:rPr kumimoji="1" lang="ja-JP" altLang="en-US" dirty="0" err="1"/>
                        <a:t>ー</a:t>
                      </a:r>
                      <a:r>
                        <a:rPr kumimoji="1" lang="ja-JP" altLang="en-US" dirty="0"/>
                        <a:t>曲全てをダウンロードしないと音楽を聞けない</a:t>
                      </a:r>
                      <a:endParaRPr kumimoji="1" lang="en-US" altLang="ja-JP" dirty="0"/>
                    </a:p>
                    <a:p>
                      <a:endParaRPr kumimoji="1" lang="ja-JP" altLang="en-US" dirty="0"/>
                    </a:p>
                  </a:txBody>
                  <a:tcPr/>
                </a:tc>
                <a:extLst>
                  <a:ext uri="{0D108BD9-81ED-4DB2-BD59-A6C34878D82A}">
                    <a16:rowId xmlns:a16="http://schemas.microsoft.com/office/drawing/2014/main" val="180296295"/>
                  </a:ext>
                </a:extLst>
              </a:tr>
            </a:tbl>
          </a:graphicData>
        </a:graphic>
      </p:graphicFrame>
      <p:graphicFrame>
        <p:nvGraphicFramePr>
          <p:cNvPr id="27" name="表 26">
            <a:extLst>
              <a:ext uri="{FF2B5EF4-FFF2-40B4-BE49-F238E27FC236}">
                <a16:creationId xmlns:a16="http://schemas.microsoft.com/office/drawing/2014/main" id="{C3B6C7FC-6111-B045-B112-9ACE4B6D838E}"/>
              </a:ext>
            </a:extLst>
          </p:cNvPr>
          <p:cNvGraphicFramePr>
            <a:graphicFrameLocks noGrp="1"/>
          </p:cNvGraphicFramePr>
          <p:nvPr/>
        </p:nvGraphicFramePr>
        <p:xfrm>
          <a:off x="586490" y="2024240"/>
          <a:ext cx="3343672" cy="4580318"/>
        </p:xfrm>
        <a:graphic>
          <a:graphicData uri="http://schemas.openxmlformats.org/drawingml/2006/table">
            <a:tbl>
              <a:tblPr firstRow="1" bandRow="1">
                <a:tableStyleId>{5C22544A-7EE6-4342-B048-85BDC9FD1C3A}</a:tableStyleId>
              </a:tblPr>
              <a:tblGrid>
                <a:gridCol w="3343672">
                  <a:extLst>
                    <a:ext uri="{9D8B030D-6E8A-4147-A177-3AD203B41FA5}">
                      <a16:colId xmlns:a16="http://schemas.microsoft.com/office/drawing/2014/main" val="3276536831"/>
                    </a:ext>
                  </a:extLst>
                </a:gridCol>
              </a:tblGrid>
              <a:tr h="769946">
                <a:tc>
                  <a:txBody>
                    <a:bodyPr/>
                    <a:lstStyle/>
                    <a:p>
                      <a:pPr algn="ctr">
                        <a:lnSpc>
                          <a:spcPct val="150000"/>
                        </a:lnSpc>
                      </a:pPr>
                      <a:r>
                        <a:rPr kumimoji="1" lang="ja-JP" altLang="en-US" sz="2800" b="0">
                          <a:latin typeface="MS PGothic" panose="020B0600070205080204" pitchFamily="34" charset="-128"/>
                          <a:ea typeface="MS PGothic" panose="020B0600070205080204" pitchFamily="34" charset="-128"/>
                        </a:rPr>
                        <a:t>パッケージ</a:t>
                      </a:r>
                    </a:p>
                  </a:txBody>
                  <a:tcPr/>
                </a:tc>
                <a:extLst>
                  <a:ext uri="{0D108BD9-81ED-4DB2-BD59-A6C34878D82A}">
                    <a16:rowId xmlns:a16="http://schemas.microsoft.com/office/drawing/2014/main" val="3780028901"/>
                  </a:ext>
                </a:extLst>
              </a:tr>
              <a:tr h="126260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a:t>レコード</a:t>
                      </a:r>
                      <a:endParaRPr kumimoji="1" lang="en-US" altLang="ja-JP" dirty="0"/>
                    </a:p>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dirty="0"/>
                        <a:t>コンパクトカセット</a:t>
                      </a:r>
                      <a:endParaRPr kumimoji="1" lang="en-US" altLang="ja-JP" dirty="0"/>
                    </a:p>
                    <a:p>
                      <a:r>
                        <a:rPr kumimoji="1" lang="en-US" altLang="ja-JP" dirty="0"/>
                        <a:t>CD</a:t>
                      </a:r>
                    </a:p>
                    <a:p>
                      <a:r>
                        <a:rPr kumimoji="1" lang="en-US" altLang="ja-JP" dirty="0"/>
                        <a:t>MD</a:t>
                      </a:r>
                    </a:p>
                  </a:txBody>
                  <a:tcPr/>
                </a:tc>
                <a:extLst>
                  <a:ext uri="{0D108BD9-81ED-4DB2-BD59-A6C34878D82A}">
                    <a16:rowId xmlns:a16="http://schemas.microsoft.com/office/drawing/2014/main" val="4205179814"/>
                  </a:ext>
                </a:extLst>
              </a:tr>
              <a:tr h="2547768">
                <a:tc>
                  <a:txBody>
                    <a:bodyPr/>
                    <a:lstStyle/>
                    <a:p>
                      <a:r>
                        <a:rPr kumimoji="1" lang="ja-JP" altLang="en-US" dirty="0" err="1"/>
                        <a:t>ー</a:t>
                      </a:r>
                      <a:r>
                        <a:rPr kumimoji="1" lang="ja-JP" altLang="en-US" dirty="0"/>
                        <a:t>音楽を有形として保有</a:t>
                      </a:r>
                      <a:endParaRPr kumimoji="1" lang="en-US" altLang="ja-JP" dirty="0"/>
                    </a:p>
                    <a:p>
                      <a:r>
                        <a:rPr kumimoji="1" lang="ja-JP" altLang="en-US" dirty="0" err="1"/>
                        <a:t>ー</a:t>
                      </a:r>
                      <a:r>
                        <a:rPr kumimoji="1" lang="ja-JP" altLang="en-US" dirty="0"/>
                        <a:t>音質が良い</a:t>
                      </a:r>
                      <a:endParaRPr kumimoji="1" lang="en-US" altLang="ja-JP" dirty="0"/>
                    </a:p>
                    <a:p>
                      <a:r>
                        <a:rPr kumimoji="1" lang="ja-JP" altLang="en-US" dirty="0" err="1"/>
                        <a:t>ー</a:t>
                      </a:r>
                      <a:r>
                        <a:rPr kumimoji="1" lang="ja-JP" altLang="en-US" dirty="0"/>
                        <a:t>コレクション要素がある</a:t>
                      </a:r>
                      <a:endParaRPr kumimoji="1" lang="en-US" altLang="ja-JP" dirty="0"/>
                    </a:p>
                    <a:p>
                      <a:endParaRPr kumimoji="1" lang="ja-JP" altLang="en-US" dirty="0"/>
                    </a:p>
                  </a:txBody>
                  <a:tcPr/>
                </a:tc>
                <a:extLst>
                  <a:ext uri="{0D108BD9-81ED-4DB2-BD59-A6C34878D82A}">
                    <a16:rowId xmlns:a16="http://schemas.microsoft.com/office/drawing/2014/main" val="180296295"/>
                  </a:ext>
                </a:extLst>
              </a:tr>
            </a:tbl>
          </a:graphicData>
        </a:graphic>
      </p:graphicFrame>
    </p:spTree>
    <p:extLst>
      <p:ext uri="{BB962C8B-B14F-4D97-AF65-F5344CB8AC3E}">
        <p14:creationId xmlns:p14="http://schemas.microsoft.com/office/powerpoint/2010/main" val="1753815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14DB90-8D23-BE4F-96B1-D27455485E48}"/>
              </a:ext>
            </a:extLst>
          </p:cNvPr>
          <p:cNvSpPr>
            <a:spLocks noGrp="1"/>
          </p:cNvSpPr>
          <p:nvPr>
            <p:ph type="title"/>
          </p:nvPr>
        </p:nvSpPr>
        <p:spPr>
          <a:xfrm>
            <a:off x="575894" y="729658"/>
            <a:ext cx="11029616" cy="988332"/>
          </a:xfrm>
        </p:spPr>
        <p:txBody>
          <a:bodyPr>
            <a:normAutofit/>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ストリーミング音楽サービスに注目する理由</a:t>
            </a:r>
            <a:r>
              <a:rPr kumimoji="1" lang="en-US" altLang="ja-JP" sz="3600" dirty="0">
                <a:latin typeface="MS PGothic" panose="020B0600070205080204" pitchFamily="34" charset="-128"/>
                <a:ea typeface="MS PGothic" panose="020B0600070205080204" pitchFamily="34" charset="-128"/>
              </a:rPr>
              <a:t>〜</a:t>
            </a:r>
            <a:endParaRPr kumimoji="1" lang="ja-JP" altLang="en-US" sz="3600">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65798CE9-2871-0E4D-9F69-BF368D9428DA}"/>
              </a:ext>
            </a:extLst>
          </p:cNvPr>
          <p:cNvSpPr>
            <a:spLocks noGrp="1"/>
          </p:cNvSpPr>
          <p:nvPr>
            <p:ph type="sldNum" sz="quarter" idx="12"/>
          </p:nvPr>
        </p:nvSpPr>
        <p:spPr/>
        <p:txBody>
          <a:bodyPr/>
          <a:lstStyle/>
          <a:p>
            <a:r>
              <a:rPr lang="en-US" dirty="0"/>
              <a:t>7</a:t>
            </a:r>
          </a:p>
        </p:txBody>
      </p:sp>
      <p:sp>
        <p:nvSpPr>
          <p:cNvPr id="7" name="テキスト ボックス 6">
            <a:extLst>
              <a:ext uri="{FF2B5EF4-FFF2-40B4-BE49-F238E27FC236}">
                <a16:creationId xmlns:a16="http://schemas.microsoft.com/office/drawing/2014/main" id="{FC0D8810-AA84-7347-A3E2-A059FDD3145F}"/>
              </a:ext>
            </a:extLst>
          </p:cNvPr>
          <p:cNvSpPr txBox="1"/>
          <p:nvPr/>
        </p:nvSpPr>
        <p:spPr>
          <a:xfrm>
            <a:off x="986580" y="2685453"/>
            <a:ext cx="6756978" cy="1323439"/>
          </a:xfrm>
          <a:prstGeom prst="rect">
            <a:avLst/>
          </a:prstGeom>
          <a:noFill/>
        </p:spPr>
        <p:txBody>
          <a:bodyPr wrap="none" rtlCol="0">
            <a:spAutoFit/>
          </a:bodyPr>
          <a:lstStyle/>
          <a:p>
            <a:r>
              <a:rPr kumimoji="1" lang="ja-JP" altLang="en-US" sz="4000">
                <a:latin typeface="MS PGothic" panose="020B0600070205080204" pitchFamily="34" charset="-128"/>
                <a:ea typeface="MS PGothic" panose="020B0600070205080204" pitchFamily="34" charset="-128"/>
              </a:rPr>
              <a:t>１、</a:t>
            </a:r>
            <a:r>
              <a:rPr kumimoji="1" lang="ja-JP" altLang="en-US" sz="4000">
                <a:solidFill>
                  <a:srgbClr val="FF0000"/>
                </a:solidFill>
                <a:latin typeface="MS PGothic" panose="020B0600070205080204" pitchFamily="34" charset="-128"/>
                <a:ea typeface="MS PGothic" panose="020B0600070205080204" pitchFamily="34" charset="-128"/>
              </a:rPr>
              <a:t>ストリーミング音楽サービス</a:t>
            </a:r>
            <a:endParaRPr kumimoji="1" lang="en-US" altLang="ja-JP" sz="4000" dirty="0">
              <a:solidFill>
                <a:srgbClr val="FF0000"/>
              </a:solidFill>
              <a:latin typeface="MS PGothic" panose="020B0600070205080204" pitchFamily="34" charset="-128"/>
              <a:ea typeface="MS PGothic" panose="020B0600070205080204" pitchFamily="34" charset="-128"/>
            </a:endParaRPr>
          </a:p>
          <a:p>
            <a:r>
              <a:rPr kumimoji="1" lang="ja-JP" altLang="en-US" sz="4000">
                <a:solidFill>
                  <a:srgbClr val="FF0000"/>
                </a:solidFill>
                <a:latin typeface="MS PGothic" panose="020B0600070205080204" pitchFamily="34" charset="-128"/>
                <a:ea typeface="MS PGothic" panose="020B0600070205080204" pitchFamily="34" charset="-128"/>
              </a:rPr>
              <a:t>　　市場拡大が起きている</a:t>
            </a:r>
          </a:p>
        </p:txBody>
      </p:sp>
      <p:sp>
        <p:nvSpPr>
          <p:cNvPr id="8" name="テキスト ボックス 7">
            <a:extLst>
              <a:ext uri="{FF2B5EF4-FFF2-40B4-BE49-F238E27FC236}">
                <a16:creationId xmlns:a16="http://schemas.microsoft.com/office/drawing/2014/main" id="{5B90F1E1-50D5-1144-BE97-19515CBACF06}"/>
              </a:ext>
            </a:extLst>
          </p:cNvPr>
          <p:cNvSpPr txBox="1"/>
          <p:nvPr/>
        </p:nvSpPr>
        <p:spPr>
          <a:xfrm>
            <a:off x="3518115" y="5129939"/>
            <a:ext cx="184731" cy="369332"/>
          </a:xfrm>
          <a:prstGeom prst="rect">
            <a:avLst/>
          </a:prstGeom>
          <a:noFill/>
        </p:spPr>
        <p:txBody>
          <a:bodyPr wrap="none" rtlCol="0">
            <a:spAutoFit/>
          </a:bodyPr>
          <a:lstStyle/>
          <a:p>
            <a:endParaRPr kumimoji="1" lang="ja-JP" altLang="en-US">
              <a:latin typeface="MS PGothic" panose="020B0600070205080204" pitchFamily="34" charset="-128"/>
              <a:ea typeface="MS PGothic" panose="020B0600070205080204" pitchFamily="34" charset="-128"/>
            </a:endParaRPr>
          </a:p>
        </p:txBody>
      </p:sp>
      <p:sp>
        <p:nvSpPr>
          <p:cNvPr id="13" name="テキスト ボックス 12">
            <a:extLst>
              <a:ext uri="{FF2B5EF4-FFF2-40B4-BE49-F238E27FC236}">
                <a16:creationId xmlns:a16="http://schemas.microsoft.com/office/drawing/2014/main" id="{B1FBB192-4984-A941-81F5-7359DC67B890}"/>
              </a:ext>
            </a:extLst>
          </p:cNvPr>
          <p:cNvSpPr txBox="1"/>
          <p:nvPr/>
        </p:nvSpPr>
        <p:spPr>
          <a:xfrm>
            <a:off x="986580" y="4468219"/>
            <a:ext cx="10549683" cy="1323439"/>
          </a:xfrm>
          <a:prstGeom prst="rect">
            <a:avLst/>
          </a:prstGeom>
          <a:noFill/>
        </p:spPr>
        <p:txBody>
          <a:bodyPr wrap="none" rtlCol="0">
            <a:spAutoFit/>
          </a:bodyPr>
          <a:lstStyle/>
          <a:p>
            <a:r>
              <a:rPr kumimoji="1" lang="ja-JP" altLang="en-US" sz="4000">
                <a:latin typeface="MS PGothic" panose="020B0600070205080204" pitchFamily="34" charset="-128"/>
                <a:ea typeface="MS PGothic" panose="020B0600070205080204" pitchFamily="34" charset="-128"/>
              </a:rPr>
              <a:t>２、</a:t>
            </a:r>
            <a:r>
              <a:rPr kumimoji="1" lang="ja-JP" altLang="en-US" sz="4000">
                <a:solidFill>
                  <a:srgbClr val="FF0000"/>
                </a:solidFill>
                <a:latin typeface="MS PGothic" panose="020B0600070205080204" pitchFamily="34" charset="-128"/>
                <a:ea typeface="MS PGothic" panose="020B0600070205080204" pitchFamily="34" charset="-128"/>
              </a:rPr>
              <a:t>ストリーミング音楽サービスによって、</a:t>
            </a:r>
            <a:endParaRPr kumimoji="1" lang="en-US" altLang="ja-JP" sz="4000" dirty="0">
              <a:solidFill>
                <a:srgbClr val="FF0000"/>
              </a:solidFill>
              <a:latin typeface="MS PGothic" panose="020B0600070205080204" pitchFamily="34" charset="-128"/>
              <a:ea typeface="MS PGothic" panose="020B0600070205080204" pitchFamily="34" charset="-128"/>
            </a:endParaRPr>
          </a:p>
          <a:p>
            <a:r>
              <a:rPr kumimoji="1" lang="ja-JP" altLang="en-US" sz="4000">
                <a:solidFill>
                  <a:srgbClr val="FF0000"/>
                </a:solidFill>
                <a:latin typeface="MS PGothic" panose="020B0600070205080204" pitchFamily="34" charset="-128"/>
                <a:ea typeface="MS PGothic" panose="020B0600070205080204" pitchFamily="34" charset="-128"/>
              </a:rPr>
              <a:t>　　縮小傾向だった音楽市場が復活してきている</a:t>
            </a:r>
          </a:p>
        </p:txBody>
      </p:sp>
      <p:sp>
        <p:nvSpPr>
          <p:cNvPr id="14" name="角丸四角形 13">
            <a:extLst>
              <a:ext uri="{FF2B5EF4-FFF2-40B4-BE49-F238E27FC236}">
                <a16:creationId xmlns:a16="http://schemas.microsoft.com/office/drawing/2014/main" id="{3CE5967D-C182-9947-960A-6DA45B80E32E}"/>
              </a:ext>
            </a:extLst>
          </p:cNvPr>
          <p:cNvSpPr/>
          <p:nvPr/>
        </p:nvSpPr>
        <p:spPr>
          <a:xfrm>
            <a:off x="823916" y="2075302"/>
            <a:ext cx="10875009" cy="4053040"/>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endParaRPr kumimoji="1" lang="ja-JP" altLang="en-US"/>
          </a:p>
        </p:txBody>
      </p:sp>
    </p:spTree>
    <p:extLst>
      <p:ext uri="{BB962C8B-B14F-4D97-AF65-F5344CB8AC3E}">
        <p14:creationId xmlns:p14="http://schemas.microsoft.com/office/powerpoint/2010/main" val="2023993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E392DE-B1FE-3E44-888C-C6A79FA379B7}"/>
              </a:ext>
            </a:extLst>
          </p:cNvPr>
          <p:cNvSpPr>
            <a:spLocks noGrp="1"/>
          </p:cNvSpPr>
          <p:nvPr>
            <p:ph type="title"/>
          </p:nvPr>
        </p:nvSpPr>
        <p:spPr/>
        <p:txBody>
          <a:bodyPr/>
          <a:lstStyle/>
          <a:p>
            <a:r>
              <a:rPr kumimoji="1" lang="en-US" altLang="ja-JP" sz="3600" dirty="0">
                <a:latin typeface="MS PGothic" panose="020B0600070205080204" pitchFamily="34" charset="-128"/>
                <a:ea typeface="MS PGothic" panose="020B0600070205080204" pitchFamily="34" charset="-128"/>
              </a:rPr>
              <a:t>〜</a:t>
            </a:r>
            <a:r>
              <a:rPr kumimoji="1" lang="ja-JP" altLang="en-US" sz="3600">
                <a:latin typeface="MS PGothic" panose="020B0600070205080204" pitchFamily="34" charset="-128"/>
                <a:ea typeface="MS PGothic" panose="020B0600070205080204" pitchFamily="34" charset="-128"/>
              </a:rPr>
              <a:t>ストリーミング音楽サービスに注目する理由</a:t>
            </a:r>
            <a:r>
              <a:rPr kumimoji="1" lang="en-US" altLang="ja-JP" sz="3600" dirty="0">
                <a:latin typeface="MS PGothic" panose="020B0600070205080204" pitchFamily="34" charset="-128"/>
                <a:ea typeface="MS PGothic" panose="020B0600070205080204" pitchFamily="34" charset="-128"/>
              </a:rPr>
              <a:t>〜</a:t>
            </a:r>
            <a:endParaRPr kumimoji="1" lang="ja-JP" altLang="en-US">
              <a:latin typeface="MS PGothic" panose="020B0600070205080204" pitchFamily="34" charset="-128"/>
              <a:ea typeface="MS PGothic" panose="020B0600070205080204" pitchFamily="34" charset="-128"/>
            </a:endParaRPr>
          </a:p>
        </p:txBody>
      </p:sp>
      <p:sp>
        <p:nvSpPr>
          <p:cNvPr id="3" name="スライド番号プレースホルダー 2">
            <a:extLst>
              <a:ext uri="{FF2B5EF4-FFF2-40B4-BE49-F238E27FC236}">
                <a16:creationId xmlns:a16="http://schemas.microsoft.com/office/drawing/2014/main" id="{C50DB2AD-C398-D944-AB4A-FD448EB9398D}"/>
              </a:ext>
            </a:extLst>
          </p:cNvPr>
          <p:cNvSpPr>
            <a:spLocks noGrp="1"/>
          </p:cNvSpPr>
          <p:nvPr>
            <p:ph type="sldNum" sz="quarter" idx="12"/>
          </p:nvPr>
        </p:nvSpPr>
        <p:spPr/>
        <p:txBody>
          <a:bodyPr/>
          <a:lstStyle/>
          <a:p>
            <a:fld id="{D57F1E4F-1CFF-5643-939E-217C01CDF565}" type="slidenum">
              <a:rPr lang="en-US" sz="2000" smtClean="0"/>
              <a:pPr/>
              <a:t>8</a:t>
            </a:fld>
            <a:endParaRPr lang="en-US" sz="2000" dirty="0"/>
          </a:p>
        </p:txBody>
      </p:sp>
      <p:graphicFrame>
        <p:nvGraphicFramePr>
          <p:cNvPr id="5" name="グラフ 4">
            <a:extLst>
              <a:ext uri="{FF2B5EF4-FFF2-40B4-BE49-F238E27FC236}">
                <a16:creationId xmlns:a16="http://schemas.microsoft.com/office/drawing/2014/main" id="{1E3626B9-0078-1F46-9ADA-087D3C2EEEED}"/>
              </a:ext>
            </a:extLst>
          </p:cNvPr>
          <p:cNvGraphicFramePr/>
          <p:nvPr>
            <p:extLst>
              <p:ext uri="{D42A27DB-BD31-4B8C-83A1-F6EECF244321}">
                <p14:modId xmlns:p14="http://schemas.microsoft.com/office/powerpoint/2010/main" val="2320459901"/>
              </p:ext>
            </p:extLst>
          </p:nvPr>
        </p:nvGraphicFramePr>
        <p:xfrm>
          <a:off x="436283" y="2420677"/>
          <a:ext cx="11308838" cy="4012465"/>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a:extLst>
              <a:ext uri="{FF2B5EF4-FFF2-40B4-BE49-F238E27FC236}">
                <a16:creationId xmlns:a16="http://schemas.microsoft.com/office/drawing/2014/main" id="{DC260CAB-534B-8F4F-B64F-2B0F4E78C87B}"/>
              </a:ext>
            </a:extLst>
          </p:cNvPr>
          <p:cNvSpPr txBox="1"/>
          <p:nvPr/>
        </p:nvSpPr>
        <p:spPr>
          <a:xfrm>
            <a:off x="7551195" y="6466289"/>
            <a:ext cx="4054315" cy="253916"/>
          </a:xfrm>
          <a:prstGeom prst="rect">
            <a:avLst/>
          </a:prstGeom>
          <a:noFill/>
        </p:spPr>
        <p:txBody>
          <a:bodyPr wrap="none" rtlCol="0">
            <a:spAutoFit/>
          </a:bodyPr>
          <a:lstStyle/>
          <a:p>
            <a:r>
              <a:rPr kumimoji="1" lang="en" altLang="ja-JP" sz="1050" dirty="0">
                <a:latin typeface="Hiragino Kaku Gothic ProN W3" panose="020B0300000000000000" pitchFamily="34" charset="-128"/>
                <a:ea typeface="Hiragino Kaku Gothic ProN W3" panose="020B0300000000000000" pitchFamily="34" charset="-128"/>
              </a:rPr>
              <a:t>https://</a:t>
            </a:r>
            <a:r>
              <a:rPr kumimoji="1" lang="en" altLang="ja-JP" sz="1050" dirty="0" err="1">
                <a:latin typeface="Hiragino Kaku Gothic ProN W3" panose="020B0300000000000000" pitchFamily="34" charset="-128"/>
                <a:ea typeface="Hiragino Kaku Gothic ProN W3" panose="020B0300000000000000" pitchFamily="34" charset="-128"/>
              </a:rPr>
              <a:t>www.riaj.or.jp</a:t>
            </a:r>
            <a:r>
              <a:rPr kumimoji="1" lang="en" altLang="ja-JP" sz="1050" dirty="0">
                <a:latin typeface="Hiragino Kaku Gothic ProN W3" panose="020B0300000000000000" pitchFamily="34" charset="-128"/>
                <a:ea typeface="Hiragino Kaku Gothic ProN W3" panose="020B0300000000000000" pitchFamily="34" charset="-128"/>
              </a:rPr>
              <a:t>/</a:t>
            </a:r>
            <a:r>
              <a:rPr kumimoji="1" lang="en" altLang="ja-JP" sz="1050" dirty="0" err="1">
                <a:latin typeface="Hiragino Kaku Gothic ProN W3" panose="020B0300000000000000" pitchFamily="34" charset="-128"/>
                <a:ea typeface="Hiragino Kaku Gothic ProN W3" panose="020B0300000000000000" pitchFamily="34" charset="-128"/>
              </a:rPr>
              <a:t>riaj</a:t>
            </a:r>
            <a:r>
              <a:rPr kumimoji="1" lang="en" altLang="ja-JP" sz="1050" dirty="0">
                <a:latin typeface="Hiragino Kaku Gothic ProN W3" panose="020B0300000000000000" pitchFamily="34" charset="-128"/>
                <a:ea typeface="Hiragino Kaku Gothic ProN W3" panose="020B0300000000000000" pitchFamily="34" charset="-128"/>
              </a:rPr>
              <a:t>/open/</a:t>
            </a:r>
            <a:r>
              <a:rPr kumimoji="1" lang="en" altLang="ja-JP" sz="1050" dirty="0" err="1">
                <a:latin typeface="Hiragino Kaku Gothic ProN W3" panose="020B0300000000000000" pitchFamily="34" charset="-128"/>
                <a:ea typeface="Hiragino Kaku Gothic ProN W3" panose="020B0300000000000000" pitchFamily="34" charset="-128"/>
              </a:rPr>
              <a:t>open-record!file?fid</a:t>
            </a:r>
            <a:r>
              <a:rPr kumimoji="1" lang="en" altLang="ja-JP" sz="1050" dirty="0">
                <a:latin typeface="Hiragino Kaku Gothic ProN W3" panose="020B0300000000000000" pitchFamily="34" charset="-128"/>
                <a:ea typeface="Hiragino Kaku Gothic ProN W3" panose="020B0300000000000000" pitchFamily="34" charset="-128"/>
              </a:rPr>
              <a:t>=1734</a:t>
            </a:r>
            <a:endParaRPr kumimoji="1" lang="ja-JP" altLang="en-US" sz="1050">
              <a:latin typeface="Hiragino Kaku Gothic ProN W3" panose="020B0300000000000000" pitchFamily="34" charset="-128"/>
              <a:ea typeface="Hiragino Kaku Gothic ProN W3" panose="020B0300000000000000" pitchFamily="34" charset="-128"/>
            </a:endParaRPr>
          </a:p>
        </p:txBody>
      </p:sp>
      <p:sp>
        <p:nvSpPr>
          <p:cNvPr id="6" name="テキスト ボックス 5">
            <a:extLst>
              <a:ext uri="{FF2B5EF4-FFF2-40B4-BE49-F238E27FC236}">
                <a16:creationId xmlns:a16="http://schemas.microsoft.com/office/drawing/2014/main" id="{8F677C5E-1A62-4247-9897-C86F21E6A4C4}"/>
              </a:ext>
            </a:extLst>
          </p:cNvPr>
          <p:cNvSpPr txBox="1"/>
          <p:nvPr/>
        </p:nvSpPr>
        <p:spPr>
          <a:xfrm>
            <a:off x="3003158" y="1959012"/>
            <a:ext cx="6175088" cy="461665"/>
          </a:xfrm>
          <a:prstGeom prst="rect">
            <a:avLst/>
          </a:prstGeom>
          <a:noFill/>
        </p:spPr>
        <p:txBody>
          <a:bodyPr wrap="none" rtlCol="0">
            <a:spAutoFit/>
          </a:bodyPr>
          <a:lstStyle/>
          <a:p>
            <a:r>
              <a:rPr kumimoji="1" lang="ja-JP" altLang="en-US" sz="2400">
                <a:latin typeface="MS PGothic" panose="020B0600070205080204" pitchFamily="34" charset="-128"/>
                <a:ea typeface="MS PGothic" panose="020B0600070205080204" pitchFamily="34" charset="-128"/>
              </a:rPr>
              <a:t>ストリーミング音楽サービス市場売上金額推移</a:t>
            </a:r>
          </a:p>
        </p:txBody>
      </p:sp>
    </p:spTree>
    <p:extLst>
      <p:ext uri="{BB962C8B-B14F-4D97-AF65-F5344CB8AC3E}">
        <p14:creationId xmlns:p14="http://schemas.microsoft.com/office/powerpoint/2010/main" val="4140566156"/>
      </p:ext>
    </p:extLst>
  </p:cSld>
  <p:clrMapOvr>
    <a:masterClrMapping/>
  </p:clrMapOvr>
</p:sld>
</file>

<file path=ppt/theme/theme1.xml><?xml version="1.0" encoding="utf-8"?>
<a:theme xmlns:a="http://schemas.openxmlformats.org/drawingml/2006/main" name="1_配当">
  <a:themeElements>
    <a:clrScheme name="青緑">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5D8C9649-FBE1-4B5B-8258-8A170F9843A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7071</TotalTime>
  <Words>1328</Words>
  <Application>Microsoft Office PowerPoint</Application>
  <PresentationFormat>ワイド画面</PresentationFormat>
  <Paragraphs>311</Paragraphs>
  <Slides>33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33</vt:i4>
      </vt:variant>
    </vt:vector>
  </HeadingPairs>
  <TitlesOfParts>
    <vt:vector size="42" baseType="lpstr">
      <vt:lpstr>Hiragino Kaku Gothic ProN W3</vt:lpstr>
      <vt:lpstr>ＭＳ Ｐゴシック</vt:lpstr>
      <vt:lpstr>ＭＳ Ｐゴシック</vt:lpstr>
      <vt:lpstr>游ゴシック</vt:lpstr>
      <vt:lpstr>游ゴシック Light</vt:lpstr>
      <vt:lpstr>Arial</vt:lpstr>
      <vt:lpstr>Wingdings</vt:lpstr>
      <vt:lpstr>Wingdings 2</vt:lpstr>
      <vt:lpstr>1_配当</vt:lpstr>
      <vt:lpstr>ストリーミング音楽サービスによる視聴行動の変化</vt:lpstr>
      <vt:lpstr>〜目次〜</vt:lpstr>
      <vt:lpstr>PowerPoint プレゼンテーション</vt:lpstr>
      <vt:lpstr>PowerPoint プレゼンテーション</vt:lpstr>
      <vt:lpstr>PowerPoint プレゼンテーション</vt:lpstr>
      <vt:lpstr>〜ストリーミングとは〜</vt:lpstr>
      <vt:lpstr>〜ストリーミング音楽サービスとは〜</vt:lpstr>
      <vt:lpstr>〜ストリーミング音楽サービスに注目する理由〜</vt:lpstr>
      <vt:lpstr>〜ストリーミング音楽サービスに注目する理由〜</vt:lpstr>
      <vt:lpstr>〜ストリーミング音楽サービスに注目する理由〜</vt:lpstr>
      <vt:lpstr>〜ストリーミング音楽サービスに注目する理由〜</vt:lpstr>
      <vt:lpstr> 現状分析 〜デバイスの変化〜</vt:lpstr>
      <vt:lpstr>現状分析 〜デバイスの変化〜</vt:lpstr>
      <vt:lpstr>現状分析 〜デバイスの変化〜</vt:lpstr>
      <vt:lpstr>PowerPoint プレゼンテーション</vt:lpstr>
      <vt:lpstr>現状分析 〜ストリーミング音楽サービスの良さ〜</vt:lpstr>
      <vt:lpstr>現状分析 〜ストリーミング音楽サービスの良さ〜</vt:lpstr>
      <vt:lpstr>現状分析 〜ストリーミング音楽サービスの良さ〜</vt:lpstr>
      <vt:lpstr>現状分析 〜ストリーミング音楽サービスの良さ〜</vt:lpstr>
      <vt:lpstr>現状分析 〜ストリーミング音楽サービスの良さ〜</vt:lpstr>
      <vt:lpstr>現状分析 〜ストリーミング音楽サービスの良さ〜</vt:lpstr>
      <vt:lpstr>〜問題意識〜</vt:lpstr>
      <vt:lpstr>〜問題意識〜</vt:lpstr>
      <vt:lpstr>〜問題意識〜</vt:lpstr>
      <vt:lpstr>〜問題意識〜</vt:lpstr>
      <vt:lpstr>〜問題意識〜</vt:lpstr>
      <vt:lpstr>〜問題意識〜　　</vt:lpstr>
      <vt:lpstr>〜問題意識〜</vt:lpstr>
      <vt:lpstr>〜仮説導出〜</vt:lpstr>
      <vt:lpstr>～仮説導出〜</vt:lpstr>
      <vt:lpstr>〜仮説導出〜　</vt:lpstr>
      <vt:lpstr>〜仮説〜</vt:lpstr>
      <vt:lpstr>〜参考文献・URL〜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ストリーミング参入によっての音楽市場の変化</dc:title>
  <dc:creator>ホシ　ヨシキ</dc:creator>
  <cp:lastModifiedBy>Norio Tajima</cp:lastModifiedBy>
  <cp:revision>39</cp:revision>
  <cp:lastPrinted>2019-09-18T08:57:25Z</cp:lastPrinted>
  <dcterms:created xsi:type="dcterms:W3CDTF">2019-09-12T08:16:51Z</dcterms:created>
  <dcterms:modified xsi:type="dcterms:W3CDTF">2019-09-18T13:22:49Z</dcterms:modified>
</cp:coreProperties>
</file>